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2" r:id="rId4"/>
  </p:sldMasterIdLst>
  <p:notesMasterIdLst>
    <p:notesMasterId r:id="rId27"/>
  </p:notesMasterIdLst>
  <p:handoutMasterIdLst>
    <p:handoutMasterId r:id="rId28"/>
  </p:handoutMasterIdLst>
  <p:sldIdLst>
    <p:sldId id="256" r:id="rId5"/>
    <p:sldId id="262" r:id="rId6"/>
    <p:sldId id="261" r:id="rId7"/>
    <p:sldId id="263" r:id="rId8"/>
    <p:sldId id="264" r:id="rId9"/>
    <p:sldId id="281" r:id="rId10"/>
    <p:sldId id="268" r:id="rId11"/>
    <p:sldId id="266" r:id="rId12"/>
    <p:sldId id="269" r:id="rId13"/>
    <p:sldId id="267" r:id="rId14"/>
    <p:sldId id="270" r:id="rId15"/>
    <p:sldId id="272" r:id="rId16"/>
    <p:sldId id="273" r:id="rId17"/>
    <p:sldId id="274" r:id="rId18"/>
    <p:sldId id="275" r:id="rId19"/>
    <p:sldId id="258" r:id="rId20"/>
    <p:sldId id="277" r:id="rId21"/>
    <p:sldId id="278" r:id="rId22"/>
    <p:sldId id="279" r:id="rId23"/>
    <p:sldId id="276" r:id="rId24"/>
    <p:sldId id="280" r:id="rId25"/>
    <p:sldId id="260" r:id="rId26"/>
  </p:sldIdLst>
  <p:sldSz cx="12192000" cy="6858000"/>
  <p:notesSz cx="6858000" cy="9144000"/>
  <p:defaultTextStyle>
    <a:defPPr rtl="0"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D3D3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3133" autoAdjust="0"/>
    <p:restoredTop sz="94648" autoAdjust="0"/>
  </p:normalViewPr>
  <p:slideViewPr>
    <p:cSldViewPr snapToGrid="0">
      <p:cViewPr varScale="1">
        <p:scale>
          <a:sx n="105" d="100"/>
          <a:sy n="105" d="100"/>
        </p:scale>
        <p:origin x="200" y="25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9" d="100"/>
          <a:sy n="89" d="100"/>
        </p:scale>
        <p:origin x="2994" y="6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D9C16A6-8C48-4165-8DAF-8C957C12A8FA}" type="doc">
      <dgm:prSet loTypeId="urn:microsoft.com/office/officeart/2018/2/layout/IconLabelList" loCatId="icon" qsTypeId="urn:microsoft.com/office/officeart/2005/8/quickstyle/simple4" qsCatId="simple" csTypeId="urn:microsoft.com/office/officeart/2018/5/colors/Iconchunking_neutralbg_colorful1" csCatId="colorful" phldr="1"/>
      <dgm:spPr/>
    </dgm:pt>
    <dgm:pt modelId="{701D68F5-42F8-47BC-8FED-84C50F595DF0}">
      <dgm:prSet phldrT="[Text]" custT="1"/>
      <dgm:spPr/>
      <dgm:t>
        <a:bodyPr rtlCol="0"/>
        <a:lstStyle/>
        <a:p>
          <a:pPr>
            <a:lnSpc>
              <a:spcPct val="100000"/>
            </a:lnSpc>
          </a:pPr>
          <a:r>
            <a:rPr lang="it-IT" sz="2400" b="1" kern="1200" noProof="0" dirty="0" err="1">
              <a:solidFill>
                <a:schemeClr val="tx2"/>
              </a:solidFill>
              <a:latin typeface="+mn-lt"/>
              <a:ea typeface="+mn-ea"/>
              <a:cs typeface="+mn-cs"/>
            </a:rPr>
            <a:t>Python</a:t>
          </a:r>
          <a:endParaRPr lang="it-IT" sz="1800" b="1" kern="1200" noProof="0" dirty="0">
            <a:solidFill>
              <a:schemeClr val="tx2"/>
            </a:solidFill>
            <a:latin typeface="+mn-lt"/>
            <a:ea typeface="+mn-ea"/>
            <a:cs typeface="+mn-cs"/>
          </a:endParaRPr>
        </a:p>
      </dgm:t>
    </dgm:pt>
    <dgm:pt modelId="{9617668C-C38C-4017-8DDF-37855B15D110}" type="parTrans" cxnId="{C4BA385D-31ED-40EF-A5D6-98DFBA64E71A}">
      <dgm:prSet/>
      <dgm:spPr/>
      <dgm:t>
        <a:bodyPr rtlCol="0"/>
        <a:lstStyle/>
        <a:p>
          <a:pPr rtl="0"/>
          <a:endParaRPr lang="it-IT" noProof="0" dirty="0"/>
        </a:p>
      </dgm:t>
    </dgm:pt>
    <dgm:pt modelId="{0C95B389-AC0C-4055-9AA3-38815EFC8B0A}" type="sibTrans" cxnId="{C4BA385D-31ED-40EF-A5D6-98DFBA64E71A}">
      <dgm:prSet/>
      <dgm:spPr/>
      <dgm:t>
        <a:bodyPr rtlCol="0"/>
        <a:lstStyle/>
        <a:p>
          <a:pPr rtl="0"/>
          <a:endParaRPr lang="it-IT" noProof="0" dirty="0"/>
        </a:p>
      </dgm:t>
    </dgm:pt>
    <dgm:pt modelId="{91A66877-AC1C-46D9-BF2C-6024B638DEA9}">
      <dgm:prSet phldrT="[Text]" custT="1"/>
      <dgm:spPr/>
      <dgm:t>
        <a:bodyPr rtlCol="0"/>
        <a:lstStyle/>
        <a:p>
          <a:pPr>
            <a:lnSpc>
              <a:spcPct val="100000"/>
            </a:lnSpc>
          </a:pPr>
          <a:r>
            <a:rPr lang="it-IT" sz="2400" b="1" kern="1200" noProof="0" dirty="0" err="1">
              <a:solidFill>
                <a:srgbClr val="3D3D3D"/>
              </a:solidFill>
              <a:latin typeface="Gill Sans MT" panose="020B0502020104020203"/>
              <a:ea typeface="+mn-ea"/>
              <a:cs typeface="+mn-cs"/>
            </a:rPr>
            <a:t>TensorFlow</a:t>
          </a:r>
          <a:endParaRPr lang="it-IT" sz="1800" b="1" kern="1200" noProof="0" dirty="0">
            <a:solidFill>
              <a:srgbClr val="3D3D3D"/>
            </a:solidFill>
            <a:latin typeface="Gill Sans MT" panose="020B0502020104020203"/>
            <a:ea typeface="+mn-ea"/>
            <a:cs typeface="+mn-cs"/>
          </a:endParaRPr>
        </a:p>
      </dgm:t>
    </dgm:pt>
    <dgm:pt modelId="{913FED05-DF41-48A7-B1F8-81937A468EF9}" type="parTrans" cxnId="{7F0DAB6F-9257-4F2D-B31A-3418F73F6952}">
      <dgm:prSet/>
      <dgm:spPr/>
      <dgm:t>
        <a:bodyPr rtlCol="0"/>
        <a:lstStyle/>
        <a:p>
          <a:pPr rtl="0"/>
          <a:endParaRPr lang="it-IT" noProof="0" dirty="0"/>
        </a:p>
      </dgm:t>
    </dgm:pt>
    <dgm:pt modelId="{BFCE4A28-C381-46FF-935A-B11534EF7D87}" type="sibTrans" cxnId="{7F0DAB6F-9257-4F2D-B31A-3418F73F6952}">
      <dgm:prSet/>
      <dgm:spPr/>
      <dgm:t>
        <a:bodyPr rtlCol="0"/>
        <a:lstStyle/>
        <a:p>
          <a:pPr rtl="0"/>
          <a:endParaRPr lang="it-IT" noProof="0" dirty="0"/>
        </a:p>
      </dgm:t>
    </dgm:pt>
    <dgm:pt modelId="{76CC3289-2662-43F0-A3C6-BA04A135F08C}">
      <dgm:prSet phldrT="[Text]" custT="1"/>
      <dgm:spPr/>
      <dgm:t>
        <a:bodyPr rtlCol="0"/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b="1" kern="1200" noProof="0" dirty="0">
              <a:solidFill>
                <a:srgbClr val="3D3D3D"/>
              </a:solidFill>
              <a:latin typeface="Gill Sans MT" panose="020B0502020104020203"/>
              <a:ea typeface="+mn-ea"/>
              <a:cs typeface="+mn-cs"/>
            </a:rPr>
            <a:t>NVIDIA CUDA + </a:t>
          </a:r>
          <a:r>
            <a:rPr lang="it-IT" sz="2400" b="1" kern="1200" noProof="0" dirty="0" err="1">
              <a:solidFill>
                <a:srgbClr val="3D3D3D"/>
              </a:solidFill>
              <a:latin typeface="Gill Sans MT" panose="020B0502020104020203"/>
              <a:ea typeface="+mn-ea"/>
              <a:cs typeface="+mn-cs"/>
            </a:rPr>
            <a:t>cuDNN</a:t>
          </a:r>
          <a:endParaRPr lang="it-IT" sz="2400" b="1" kern="1200" noProof="0" dirty="0">
            <a:solidFill>
              <a:srgbClr val="3D3D3D"/>
            </a:solidFill>
            <a:latin typeface="Gill Sans MT" panose="020B0502020104020203"/>
            <a:ea typeface="+mn-ea"/>
            <a:cs typeface="+mn-cs"/>
          </a:endParaRPr>
        </a:p>
      </dgm:t>
    </dgm:pt>
    <dgm:pt modelId="{D46DB4DA-1442-4ECE-89FE-BBB1E3489E3D}" type="parTrans" cxnId="{0400886E-8A1A-44C2-95A7-DB0EF4911494}">
      <dgm:prSet/>
      <dgm:spPr/>
      <dgm:t>
        <a:bodyPr rtlCol="0"/>
        <a:lstStyle/>
        <a:p>
          <a:pPr rtl="0"/>
          <a:endParaRPr lang="it-IT" noProof="0" dirty="0"/>
        </a:p>
      </dgm:t>
    </dgm:pt>
    <dgm:pt modelId="{FA28C9D6-476E-43CD-BA23-D6D990FD78D0}" type="sibTrans" cxnId="{0400886E-8A1A-44C2-95A7-DB0EF4911494}">
      <dgm:prSet/>
      <dgm:spPr/>
      <dgm:t>
        <a:bodyPr rtlCol="0"/>
        <a:lstStyle/>
        <a:p>
          <a:pPr rtl="0"/>
          <a:endParaRPr lang="it-IT" noProof="0" dirty="0"/>
        </a:p>
      </dgm:t>
    </dgm:pt>
    <dgm:pt modelId="{8994D886-A75F-411A-A9D7-D31991FF12BD}" type="pres">
      <dgm:prSet presAssocID="{7D9C16A6-8C48-4165-8DAF-8C957C12A8FA}" presName="root" presStyleCnt="0">
        <dgm:presLayoutVars>
          <dgm:dir/>
          <dgm:resizeHandles val="exact"/>
        </dgm:presLayoutVars>
      </dgm:prSet>
      <dgm:spPr/>
    </dgm:pt>
    <dgm:pt modelId="{E1DBA6D5-BD14-4CD2-A0CC-80F867FEFA81}" type="pres">
      <dgm:prSet presAssocID="{701D68F5-42F8-47BC-8FED-84C50F595DF0}" presName="compNode" presStyleCnt="0"/>
      <dgm:spPr/>
    </dgm:pt>
    <dgm:pt modelId="{19A8DC21-3E65-409D-AD53-DA51BB9198A0}" type="pres">
      <dgm:prSet presAssocID="{701D68F5-42F8-47BC-8FED-84C50F595DF0}" presName="iconRect" presStyleLbl="node1" presStyleIdx="0" presStyleCnt="3" custScaleX="157625" custScaleY="157625" custLinFactNeighborX="-67456" custLinFactNeighborY="-14506"/>
      <dgm:spPr>
        <a:blipFill>
          <a:blip xmlns:r="http://schemas.openxmlformats.org/officeDocument/2006/relationships" r:embed="rId1">
            <a:duotone>
              <a:schemeClr val="accent2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2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B9F90A48-FF94-4C94-A587-0190406F6FD3}" type="pres">
      <dgm:prSet presAssocID="{701D68F5-42F8-47BC-8FED-84C50F595DF0}" presName="spaceRect" presStyleCnt="0"/>
      <dgm:spPr/>
    </dgm:pt>
    <dgm:pt modelId="{A99B5DD6-89E9-4537-B415-4205CEB9323A}" type="pres">
      <dgm:prSet presAssocID="{701D68F5-42F8-47BC-8FED-84C50F595DF0}" presName="textRect" presStyleLbl="revTx" presStyleIdx="0" presStyleCnt="3" custLinFactNeighborX="-30766" custLinFactNeighborY="-6965">
        <dgm:presLayoutVars>
          <dgm:chMax val="1"/>
          <dgm:chPref val="1"/>
        </dgm:presLayoutVars>
      </dgm:prSet>
      <dgm:spPr/>
    </dgm:pt>
    <dgm:pt modelId="{8B391436-B9B0-45BD-A57F-792D6376D868}" type="pres">
      <dgm:prSet presAssocID="{0C95B389-AC0C-4055-9AA3-38815EFC8B0A}" presName="sibTrans" presStyleCnt="0"/>
      <dgm:spPr/>
    </dgm:pt>
    <dgm:pt modelId="{95872155-C45D-46D3-874C-D838089A06F8}" type="pres">
      <dgm:prSet presAssocID="{91A66877-AC1C-46D9-BF2C-6024B638DEA9}" presName="compNode" presStyleCnt="0"/>
      <dgm:spPr/>
    </dgm:pt>
    <dgm:pt modelId="{CE9DF0E8-B0DE-4E1E-9FF4-6006AD8428DB}" type="pres">
      <dgm:prSet presAssocID="{91A66877-AC1C-46D9-BF2C-6024B638DEA9}" presName="iconRect" presStyleLbl="node1" presStyleIdx="1" presStyleCnt="3" custScaleX="157625" custScaleY="157625" custLinFactNeighborX="-190" custLinFactNeighborY="-14506"/>
      <dgm:spPr>
        <a:blipFill>
          <a:blip xmlns:r="http://schemas.openxmlformats.org/officeDocument/2006/relationships" r:embed="rId2">
            <a:duotone>
              <a:schemeClr val="accent3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3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000" b="-3000"/>
          </a:stretch>
        </a:blipFill>
      </dgm:spPr>
    </dgm:pt>
    <dgm:pt modelId="{AA0423A1-55B2-45E9-BFE7-3FBE5BDA65ED}" type="pres">
      <dgm:prSet presAssocID="{91A66877-AC1C-46D9-BF2C-6024B638DEA9}" presName="spaceRect" presStyleCnt="0"/>
      <dgm:spPr/>
    </dgm:pt>
    <dgm:pt modelId="{55120873-6F5C-4053-8EAD-6287A7F1097E}" type="pres">
      <dgm:prSet presAssocID="{91A66877-AC1C-46D9-BF2C-6024B638DEA9}" presName="textRect" presStyleLbl="revTx" presStyleIdx="1" presStyleCnt="3">
        <dgm:presLayoutVars>
          <dgm:chMax val="1"/>
          <dgm:chPref val="1"/>
        </dgm:presLayoutVars>
      </dgm:prSet>
      <dgm:spPr/>
    </dgm:pt>
    <dgm:pt modelId="{F679C986-30E4-4F0A-A3A6-CAE528BFED76}" type="pres">
      <dgm:prSet presAssocID="{BFCE4A28-C381-46FF-935A-B11534EF7D87}" presName="sibTrans" presStyleCnt="0"/>
      <dgm:spPr/>
    </dgm:pt>
    <dgm:pt modelId="{2EC2FDE3-8908-45C7-A3FD-EB370213FE69}" type="pres">
      <dgm:prSet presAssocID="{76CC3289-2662-43F0-A3C6-BA04A135F08C}" presName="compNode" presStyleCnt="0"/>
      <dgm:spPr/>
    </dgm:pt>
    <dgm:pt modelId="{6DB1FE51-13D0-4A38-AD6E-48D4371A1AF3}" type="pres">
      <dgm:prSet presAssocID="{76CC3289-2662-43F0-A3C6-BA04A135F08C}" presName="iconRect" presStyleLbl="node1" presStyleIdx="2" presStyleCnt="3" custScaleX="157625" custScaleY="157625" custLinFactNeighborX="46812" custLinFactNeighborY="-30842"/>
      <dgm:spPr>
        <a:blipFill>
          <a:blip xmlns:r="http://schemas.openxmlformats.org/officeDocument/2006/relationships" r:embed="rId3">
            <a:duotone>
              <a:schemeClr val="accent4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4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0928538A-05CC-4A79-BD5D-92F985D1EEE5}" type="pres">
      <dgm:prSet presAssocID="{76CC3289-2662-43F0-A3C6-BA04A135F08C}" presName="spaceRect" presStyleCnt="0"/>
      <dgm:spPr/>
    </dgm:pt>
    <dgm:pt modelId="{133097FC-B1F8-4953-B0AB-E8E73D968D1C}" type="pres">
      <dgm:prSet presAssocID="{76CC3289-2662-43F0-A3C6-BA04A135F08C}" presName="textRect" presStyleLbl="revTx" presStyleIdx="2" presStyleCnt="3" custLinFactNeighborX="20921" custLinFactNeighborY="-6965">
        <dgm:presLayoutVars>
          <dgm:chMax val="1"/>
          <dgm:chPref val="1"/>
        </dgm:presLayoutVars>
      </dgm:prSet>
      <dgm:spPr/>
    </dgm:pt>
  </dgm:ptLst>
  <dgm:cxnLst>
    <dgm:cxn modelId="{51C9C716-0C8A-4862-A43F-A9047F6A6ECE}" type="presOf" srcId="{701D68F5-42F8-47BC-8FED-84C50F595DF0}" destId="{A99B5DD6-89E9-4537-B415-4205CEB9323A}" srcOrd="0" destOrd="0" presId="urn:microsoft.com/office/officeart/2018/2/layout/IconLabelList"/>
    <dgm:cxn modelId="{C4BA385D-31ED-40EF-A5D6-98DFBA64E71A}" srcId="{7D9C16A6-8C48-4165-8DAF-8C957C12A8FA}" destId="{701D68F5-42F8-47BC-8FED-84C50F595DF0}" srcOrd="0" destOrd="0" parTransId="{9617668C-C38C-4017-8DDF-37855B15D110}" sibTransId="{0C95B389-AC0C-4055-9AA3-38815EFC8B0A}"/>
    <dgm:cxn modelId="{0400886E-8A1A-44C2-95A7-DB0EF4911494}" srcId="{7D9C16A6-8C48-4165-8DAF-8C957C12A8FA}" destId="{76CC3289-2662-43F0-A3C6-BA04A135F08C}" srcOrd="2" destOrd="0" parTransId="{D46DB4DA-1442-4ECE-89FE-BBB1E3489E3D}" sibTransId="{FA28C9D6-476E-43CD-BA23-D6D990FD78D0}"/>
    <dgm:cxn modelId="{7F0DAB6F-9257-4F2D-B31A-3418F73F6952}" srcId="{7D9C16A6-8C48-4165-8DAF-8C957C12A8FA}" destId="{91A66877-AC1C-46D9-BF2C-6024B638DEA9}" srcOrd="1" destOrd="0" parTransId="{913FED05-DF41-48A7-B1F8-81937A468EF9}" sibTransId="{BFCE4A28-C381-46FF-935A-B11534EF7D87}"/>
    <dgm:cxn modelId="{639634AD-5727-49C2-9E58-EB6075215446}" type="presOf" srcId="{91A66877-AC1C-46D9-BF2C-6024B638DEA9}" destId="{55120873-6F5C-4053-8EAD-6287A7F1097E}" srcOrd="0" destOrd="0" presId="urn:microsoft.com/office/officeart/2018/2/layout/IconLabelList"/>
    <dgm:cxn modelId="{05A920DF-F275-442A-AE4E-321A812BD608}" type="presOf" srcId="{7D9C16A6-8C48-4165-8DAF-8C957C12A8FA}" destId="{8994D886-A75F-411A-A9D7-D31991FF12BD}" srcOrd="0" destOrd="0" presId="urn:microsoft.com/office/officeart/2018/2/layout/IconLabelList"/>
    <dgm:cxn modelId="{634ABEFF-3AC1-45CD-BF32-24D2F6D73D7C}" type="presOf" srcId="{76CC3289-2662-43F0-A3C6-BA04A135F08C}" destId="{133097FC-B1F8-4953-B0AB-E8E73D968D1C}" srcOrd="0" destOrd="0" presId="urn:microsoft.com/office/officeart/2018/2/layout/IconLabelList"/>
    <dgm:cxn modelId="{CF59BB9E-C8FC-4C34-8006-3277F29FB6DE}" type="presParOf" srcId="{8994D886-A75F-411A-A9D7-D31991FF12BD}" destId="{E1DBA6D5-BD14-4CD2-A0CC-80F867FEFA81}" srcOrd="0" destOrd="0" presId="urn:microsoft.com/office/officeart/2018/2/layout/IconLabelList"/>
    <dgm:cxn modelId="{866C03AD-DD5B-4277-8831-0C127DF86F35}" type="presParOf" srcId="{E1DBA6D5-BD14-4CD2-A0CC-80F867FEFA81}" destId="{19A8DC21-3E65-409D-AD53-DA51BB9198A0}" srcOrd="0" destOrd="0" presId="urn:microsoft.com/office/officeart/2018/2/layout/IconLabelList"/>
    <dgm:cxn modelId="{128FBF1B-109A-47F9-B440-D03F4626A9BA}" type="presParOf" srcId="{E1DBA6D5-BD14-4CD2-A0CC-80F867FEFA81}" destId="{B9F90A48-FF94-4C94-A587-0190406F6FD3}" srcOrd="1" destOrd="0" presId="urn:microsoft.com/office/officeart/2018/2/layout/IconLabelList"/>
    <dgm:cxn modelId="{8670118E-E162-4F28-99EA-949C482C4F26}" type="presParOf" srcId="{E1DBA6D5-BD14-4CD2-A0CC-80F867FEFA81}" destId="{A99B5DD6-89E9-4537-B415-4205CEB9323A}" srcOrd="2" destOrd="0" presId="urn:microsoft.com/office/officeart/2018/2/layout/IconLabelList"/>
    <dgm:cxn modelId="{6A09E131-C1FE-47FA-BD91-6D46F7DB3AD7}" type="presParOf" srcId="{8994D886-A75F-411A-A9D7-D31991FF12BD}" destId="{8B391436-B9B0-45BD-A57F-792D6376D868}" srcOrd="1" destOrd="0" presId="urn:microsoft.com/office/officeart/2018/2/layout/IconLabelList"/>
    <dgm:cxn modelId="{D7D85FB5-4AD1-46B7-8E53-62D3F1F869BE}" type="presParOf" srcId="{8994D886-A75F-411A-A9D7-D31991FF12BD}" destId="{95872155-C45D-46D3-874C-D838089A06F8}" srcOrd="2" destOrd="0" presId="urn:microsoft.com/office/officeart/2018/2/layout/IconLabelList"/>
    <dgm:cxn modelId="{E4340D53-7996-4180-832E-9DD471AE3441}" type="presParOf" srcId="{95872155-C45D-46D3-874C-D838089A06F8}" destId="{CE9DF0E8-B0DE-4E1E-9FF4-6006AD8428DB}" srcOrd="0" destOrd="0" presId="urn:microsoft.com/office/officeart/2018/2/layout/IconLabelList"/>
    <dgm:cxn modelId="{EEB70DE9-0FCA-47C6-AB9E-ED5E83AF66B7}" type="presParOf" srcId="{95872155-C45D-46D3-874C-D838089A06F8}" destId="{AA0423A1-55B2-45E9-BFE7-3FBE5BDA65ED}" srcOrd="1" destOrd="0" presId="urn:microsoft.com/office/officeart/2018/2/layout/IconLabelList"/>
    <dgm:cxn modelId="{1384D7CB-9E90-4E13-BA30-2421855CB9F9}" type="presParOf" srcId="{95872155-C45D-46D3-874C-D838089A06F8}" destId="{55120873-6F5C-4053-8EAD-6287A7F1097E}" srcOrd="2" destOrd="0" presId="urn:microsoft.com/office/officeart/2018/2/layout/IconLabelList"/>
    <dgm:cxn modelId="{0C47C2BA-718A-4D21-8A25-157E23BE208B}" type="presParOf" srcId="{8994D886-A75F-411A-A9D7-D31991FF12BD}" destId="{F679C986-30E4-4F0A-A3A6-CAE528BFED76}" srcOrd="3" destOrd="0" presId="urn:microsoft.com/office/officeart/2018/2/layout/IconLabelList"/>
    <dgm:cxn modelId="{85792AED-F1AA-4AFB-8C0D-180EEBEC52F2}" type="presParOf" srcId="{8994D886-A75F-411A-A9D7-D31991FF12BD}" destId="{2EC2FDE3-8908-45C7-A3FD-EB370213FE69}" srcOrd="4" destOrd="0" presId="urn:microsoft.com/office/officeart/2018/2/layout/IconLabelList"/>
    <dgm:cxn modelId="{D71858A8-07B6-4E2A-AE55-4CBB5A176FAF}" type="presParOf" srcId="{2EC2FDE3-8908-45C7-A3FD-EB370213FE69}" destId="{6DB1FE51-13D0-4A38-AD6E-48D4371A1AF3}" srcOrd="0" destOrd="0" presId="urn:microsoft.com/office/officeart/2018/2/layout/IconLabelList"/>
    <dgm:cxn modelId="{49C82510-3B59-4CF0-B2E9-AC9595C8150B}" type="presParOf" srcId="{2EC2FDE3-8908-45C7-A3FD-EB370213FE69}" destId="{0928538A-05CC-4A79-BD5D-92F985D1EEE5}" srcOrd="1" destOrd="0" presId="urn:microsoft.com/office/officeart/2018/2/layout/IconLabelList"/>
    <dgm:cxn modelId="{5B4A17CB-8447-41F2-94A1-DD7F7A76F118}" type="presParOf" srcId="{2EC2FDE3-8908-45C7-A3FD-EB370213FE69}" destId="{133097FC-B1F8-4953-B0AB-E8E73D968D1C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9A8DC21-3E65-409D-AD53-DA51BB9198A0}">
      <dsp:nvSpPr>
        <dsp:cNvPr id="0" name=""/>
        <dsp:cNvSpPr/>
      </dsp:nvSpPr>
      <dsp:spPr>
        <a:xfrm>
          <a:off x="588279" y="211279"/>
          <a:ext cx="1882302" cy="1882302"/>
        </a:xfrm>
        <a:prstGeom prst="rect">
          <a:avLst/>
        </a:prstGeom>
        <a:blipFill>
          <a:blip xmlns:r="http://schemas.openxmlformats.org/officeDocument/2006/relationships" r:embed="rId1">
            <a:duotone>
              <a:schemeClr val="accent2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2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99B5DD6-89E9-4537-B415-4205CEB9323A}">
      <dsp:nvSpPr>
        <dsp:cNvPr id="0" name=""/>
        <dsp:cNvSpPr/>
      </dsp:nvSpPr>
      <dsp:spPr>
        <a:xfrm>
          <a:off x="191679" y="2210557"/>
          <a:ext cx="265369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b="1" kern="1200" noProof="0" dirty="0" err="1">
              <a:solidFill>
                <a:schemeClr val="tx2"/>
              </a:solidFill>
              <a:latin typeface="+mn-lt"/>
              <a:ea typeface="+mn-ea"/>
              <a:cs typeface="+mn-cs"/>
            </a:rPr>
            <a:t>Python</a:t>
          </a:r>
          <a:endParaRPr lang="it-IT" sz="1800" b="1" kern="1200" noProof="0" dirty="0">
            <a:solidFill>
              <a:schemeClr val="tx2"/>
            </a:solidFill>
            <a:latin typeface="+mn-lt"/>
            <a:ea typeface="+mn-ea"/>
            <a:cs typeface="+mn-cs"/>
          </a:endParaRPr>
        </a:p>
      </dsp:txBody>
      <dsp:txXfrm>
        <a:off x="191679" y="2210557"/>
        <a:ext cx="2653699" cy="720000"/>
      </dsp:txXfrm>
    </dsp:sp>
    <dsp:sp modelId="{CE9DF0E8-B0DE-4E1E-9FF4-6006AD8428DB}">
      <dsp:nvSpPr>
        <dsp:cNvPr id="0" name=""/>
        <dsp:cNvSpPr/>
      </dsp:nvSpPr>
      <dsp:spPr>
        <a:xfrm>
          <a:off x="4509642" y="211279"/>
          <a:ext cx="1882302" cy="1882302"/>
        </a:xfrm>
        <a:prstGeom prst="rect">
          <a:avLst/>
        </a:prstGeom>
        <a:blipFill>
          <a:blip xmlns:r="http://schemas.openxmlformats.org/officeDocument/2006/relationships" r:embed="rId2">
            <a:duotone>
              <a:schemeClr val="accent3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3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000" b="-3000"/>
          </a:stretch>
        </a:blip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5120873-6F5C-4053-8EAD-6287A7F1097E}">
      <dsp:nvSpPr>
        <dsp:cNvPr id="0" name=""/>
        <dsp:cNvSpPr/>
      </dsp:nvSpPr>
      <dsp:spPr>
        <a:xfrm>
          <a:off x="4126212" y="2260705"/>
          <a:ext cx="265369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b="1" kern="1200" noProof="0" dirty="0" err="1">
              <a:solidFill>
                <a:srgbClr val="3D3D3D"/>
              </a:solidFill>
              <a:latin typeface="Gill Sans MT" panose="020B0502020104020203"/>
              <a:ea typeface="+mn-ea"/>
              <a:cs typeface="+mn-cs"/>
            </a:rPr>
            <a:t>TensorFlow</a:t>
          </a:r>
          <a:endParaRPr lang="it-IT" sz="1800" b="1" kern="1200" noProof="0" dirty="0">
            <a:solidFill>
              <a:srgbClr val="3D3D3D"/>
            </a:solidFill>
            <a:latin typeface="Gill Sans MT" panose="020B0502020104020203"/>
            <a:ea typeface="+mn-ea"/>
            <a:cs typeface="+mn-cs"/>
          </a:endParaRPr>
        </a:p>
      </dsp:txBody>
      <dsp:txXfrm>
        <a:off x="4126212" y="2260705"/>
        <a:ext cx="2653699" cy="720000"/>
      </dsp:txXfrm>
    </dsp:sp>
    <dsp:sp modelId="{6DB1FE51-13D0-4A38-AD6E-48D4371A1AF3}">
      <dsp:nvSpPr>
        <dsp:cNvPr id="0" name=""/>
        <dsp:cNvSpPr/>
      </dsp:nvSpPr>
      <dsp:spPr>
        <a:xfrm>
          <a:off x="8189020" y="16201"/>
          <a:ext cx="1882302" cy="1882302"/>
        </a:xfrm>
        <a:prstGeom prst="rect">
          <a:avLst/>
        </a:prstGeom>
        <a:blipFill>
          <a:blip xmlns:r="http://schemas.openxmlformats.org/officeDocument/2006/relationships" r:embed="rId3">
            <a:duotone>
              <a:schemeClr val="accent4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4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33097FC-B1F8-4953-B0AB-E8E73D968D1C}">
      <dsp:nvSpPr>
        <dsp:cNvPr id="0" name=""/>
        <dsp:cNvSpPr/>
      </dsp:nvSpPr>
      <dsp:spPr>
        <a:xfrm>
          <a:off x="7799489" y="2210557"/>
          <a:ext cx="265369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b="1" kern="1200" noProof="0" dirty="0">
              <a:solidFill>
                <a:srgbClr val="3D3D3D"/>
              </a:solidFill>
              <a:latin typeface="Gill Sans MT" panose="020B0502020104020203"/>
              <a:ea typeface="+mn-ea"/>
              <a:cs typeface="+mn-cs"/>
            </a:rPr>
            <a:t>NVIDIA CUDA + </a:t>
          </a:r>
          <a:r>
            <a:rPr lang="it-IT" sz="2400" b="1" kern="1200" noProof="0" dirty="0" err="1">
              <a:solidFill>
                <a:srgbClr val="3D3D3D"/>
              </a:solidFill>
              <a:latin typeface="Gill Sans MT" panose="020B0502020104020203"/>
              <a:ea typeface="+mn-ea"/>
              <a:cs typeface="+mn-cs"/>
            </a:rPr>
            <a:t>cuDNN</a:t>
          </a:r>
          <a:endParaRPr lang="it-IT" sz="2400" b="1" kern="1200" noProof="0" dirty="0">
            <a:solidFill>
              <a:srgbClr val="3D3D3D"/>
            </a:solidFill>
            <a:latin typeface="Gill Sans MT" panose="020B0502020104020203"/>
            <a:ea typeface="+mn-ea"/>
            <a:cs typeface="+mn-cs"/>
          </a:endParaRPr>
        </a:p>
      </dsp:txBody>
      <dsp:txXfrm>
        <a:off x="7799489" y="2210557"/>
        <a:ext cx="2653699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94CCDE7A-CCB0-4254-A938-021FE5E68CD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FBBE8809-D314-459F-9468-4074EF195C3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853C4C-502E-464F-BAA8-27DBB71A0B97}" type="datetimeFigureOut">
              <a:rPr lang="it-IT" smtClean="0"/>
              <a:t>28/04/21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E57FA047-E051-4289-A85E-B2C015C5BDC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0659A542-EC1B-4AD0-9F48-45B95ED926E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C6DAC5-7919-4EFE-B589-B197185C6EB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8419294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 noProof="0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56E82B-0561-4374-A755-5D7F376F3791}" type="datetimeFigureOut">
              <a:rPr lang="it-IT" noProof="0" smtClean="0"/>
              <a:t>28/04/21</a:t>
            </a:fld>
            <a:endParaRPr lang="it-IT" noProof="0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 noProof="0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 noProof="0"/>
              <a:t>Modifica gli stili del testo dello schema</a:t>
            </a:r>
          </a:p>
          <a:p>
            <a:pPr lvl="1"/>
            <a:r>
              <a:rPr lang="it-IT" noProof="0"/>
              <a:t>Secondo livello</a:t>
            </a:r>
          </a:p>
          <a:p>
            <a:pPr lvl="2"/>
            <a:r>
              <a:rPr lang="it-IT" noProof="0"/>
              <a:t>Terzo livello</a:t>
            </a:r>
          </a:p>
          <a:p>
            <a:pPr lvl="3"/>
            <a:r>
              <a:rPr lang="it-IT" noProof="0"/>
              <a:t>Quarto livello</a:t>
            </a:r>
          </a:p>
          <a:p>
            <a:pPr lvl="4"/>
            <a:r>
              <a:rPr lang="it-IT" noProof="0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17C824-2132-4BB7-8F95-0CAE4412AE81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44386396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17C824-2132-4BB7-8F95-0CAE4412AE81}" type="slidenum">
              <a:rPr lang="it-IT" noProof="0" smtClean="0"/>
              <a:t>2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8088214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17C824-2132-4BB7-8F95-0CAE4412AE81}" type="slidenum">
              <a:rPr lang="it-IT" noProof="0" smtClean="0"/>
              <a:t>12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8487354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17C824-2132-4BB7-8F95-0CAE4412AE81}" type="slidenum">
              <a:rPr lang="it-IT" noProof="0" smtClean="0"/>
              <a:t>13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6533863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17C824-2132-4BB7-8F95-0CAE4412AE81}" type="slidenum">
              <a:rPr lang="it-IT" noProof="0" smtClean="0"/>
              <a:t>14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4778262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17C824-2132-4BB7-8F95-0CAE4412AE81}" type="slidenum">
              <a:rPr lang="it-IT" noProof="0" smtClean="0"/>
              <a:t>15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0118464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17C824-2132-4BB7-8F95-0CAE4412AE81}" type="slidenum">
              <a:rPr lang="it-IT" noProof="0" smtClean="0"/>
              <a:t>16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865865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17C824-2132-4BB7-8F95-0CAE4412AE81}" type="slidenum">
              <a:rPr lang="it-IT" noProof="0" smtClean="0"/>
              <a:t>17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4163756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17C824-2132-4BB7-8F95-0CAE4412AE81}" type="slidenum">
              <a:rPr lang="it-IT" noProof="0" smtClean="0"/>
              <a:t>18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7307554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17C824-2132-4BB7-8F95-0CAE4412AE81}" type="slidenum">
              <a:rPr lang="it-IT" noProof="0" smtClean="0"/>
              <a:t>19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2382235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17C824-2132-4BB7-8F95-0CAE4412AE81}" type="slidenum">
              <a:rPr lang="it-IT" noProof="0" smtClean="0"/>
              <a:t>20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4581376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17C824-2132-4BB7-8F95-0CAE4412AE81}" type="slidenum">
              <a:rPr lang="it-IT" noProof="0" smtClean="0"/>
              <a:t>21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42320200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17C824-2132-4BB7-8F95-0CAE4412AE81}" type="slidenum">
              <a:rPr lang="it-IT" noProof="0" smtClean="0"/>
              <a:t>4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62971475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17C824-2132-4BB7-8F95-0CAE4412AE81}" type="slidenum">
              <a:rPr lang="it-IT" noProof="0" smtClean="0"/>
              <a:t>22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8086729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17C824-2132-4BB7-8F95-0CAE4412AE81}" type="slidenum">
              <a:rPr lang="it-IT" noProof="0" smtClean="0"/>
              <a:t>5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4800357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17C824-2132-4BB7-8F95-0CAE4412AE81}" type="slidenum">
              <a:rPr lang="it-IT" noProof="0" smtClean="0"/>
              <a:t>6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0788801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17C824-2132-4BB7-8F95-0CAE4412AE81}" type="slidenum">
              <a:rPr lang="it-IT" noProof="0" smtClean="0"/>
              <a:t>7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5266336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17C824-2132-4BB7-8F95-0CAE4412AE81}" type="slidenum">
              <a:rPr lang="it-IT" noProof="0" smtClean="0"/>
              <a:t>8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6474062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17C824-2132-4BB7-8F95-0CAE4412AE81}" type="slidenum">
              <a:rPr lang="it-IT" noProof="0" smtClean="0"/>
              <a:t>9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159494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17C824-2132-4BB7-8F95-0CAE4412AE81}" type="slidenum">
              <a:rPr lang="it-IT" noProof="0" smtClean="0"/>
              <a:t>10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5528565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17C824-2132-4BB7-8F95-0CAE4412AE81}" type="slidenum">
              <a:rPr lang="it-IT" noProof="0" smtClean="0"/>
              <a:t>11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2322943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 dirty="0"/>
          </a:p>
        </p:txBody>
      </p:sp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rtlCol="0"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it-IT"/>
              <a:t>Fare clic per modificare lo stile del sottotitolo dello schema</a:t>
            </a:r>
            <a:endParaRPr lang="it-IT" dirty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69B43E50-D8C0-4AB8-B692-D33F8FB1039E}" type="datetime1">
              <a:rPr lang="it-IT" smtClean="0"/>
              <a:t>28/04/21</a:t>
            </a:fld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it-IT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103018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 dirty="0"/>
          </a:p>
        </p:txBody>
      </p:sp>
      <p:sp>
        <p:nvSpPr>
          <p:cNvPr id="9" name="Titolo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 rtlCol="0"/>
          <a:lstStyle/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5BDA436-B640-45F7-8025-0249A8DF7542}" type="datetime1">
              <a:rPr lang="it-IT" smtClean="0"/>
              <a:t>28/04/21</a:t>
            </a:fld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454701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 dirty="0"/>
          </a:p>
        </p:txBody>
      </p:sp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 rtlCol="0"/>
          <a:lstStyle/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rtlCol="0" anchor="t"/>
          <a:lstStyle/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C23FC634-5A25-4169-AAD1-658470F5C9F9}" type="datetime1">
              <a:rPr lang="it-IT" smtClean="0"/>
              <a:t>28/04/21</a:t>
            </a:fld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291526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 dirty="0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 rtlCol="0"/>
          <a:lstStyle/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 rtlCol="0"/>
          <a:lstStyle/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0DAF5D6-3432-4737-940E-FCB92BD69F81}" type="datetime1">
              <a:rPr lang="it-IT" smtClean="0"/>
              <a:t>28/04/21</a:t>
            </a:fld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 rtlCol="0"/>
          <a:lstStyle/>
          <a:p>
            <a:pPr rtl="0"/>
            <a:fld id="{D57F1E4F-1CFF-5643-939E-217C01CDF565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7399816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 dirty="0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rtlCol="0"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 hasCustomPrompt="1"/>
          </p:nvPr>
        </p:nvSpPr>
        <p:spPr>
          <a:xfrm>
            <a:off x="581192" y="4541417"/>
            <a:ext cx="11029615" cy="600556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it-IT"/>
              <a:t>Modificare gli stili del testo dello schema</a:t>
            </a:r>
            <a:endParaRPr lang="it-IT" dirty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8460E87A-404B-43E1-8A8D-30D2BCF7A226}" type="datetime1">
              <a:rPr lang="it-IT" smtClean="0"/>
              <a:t>28/04/21</a:t>
            </a:fld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it-IT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909290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 dirty="0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rtlCol="0"/>
          <a:lstStyle/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 rtlCol="0">
            <a:normAutofit/>
          </a:bodyPr>
          <a:lstStyle/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 rtlCol="0">
            <a:normAutofit/>
          </a:bodyPr>
          <a:lstStyle/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8C6B7B6-6BDC-4A28-8E73-1A61448F0380}" type="datetime1">
              <a:rPr lang="it-IT" smtClean="0"/>
              <a:t>28/04/21</a:t>
            </a:fld>
            <a:endParaRPr lang="it-IT" dirty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6871674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tangolo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 dirty="0"/>
          </a:p>
        </p:txBody>
      </p:sp>
      <p:sp>
        <p:nvSpPr>
          <p:cNvPr id="12" name="Titolo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rtlCol="0"/>
          <a:lstStyle/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rtlCol="0"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rtlCol="0" anchor="t">
            <a:normAutofit/>
          </a:bodyPr>
          <a:lstStyle/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rtlCol="0"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rtlCol="0" anchor="t">
            <a:normAutofit/>
          </a:bodyPr>
          <a:lstStyle/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FD3F342-B5CF-4467-B9DB-4E2655A2B423}" type="datetime1">
              <a:rPr lang="it-IT" smtClean="0"/>
              <a:t>28/04/21</a:t>
            </a:fld>
            <a:endParaRPr lang="it-IT" dirty="0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428574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D8DD4B2-C3E2-48E8-85F3-188260B629C0}" type="datetime1">
              <a:rPr lang="it-IT" smtClean="0"/>
              <a:t>28/04/21</a:t>
            </a:fld>
            <a:endParaRPr lang="it-IT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it-IT" smtClean="0"/>
              <a:pPr/>
              <a:t>‹N›</a:t>
            </a:fld>
            <a:endParaRPr lang="it-IT" dirty="0"/>
          </a:p>
        </p:txBody>
      </p:sp>
      <p:sp>
        <p:nvSpPr>
          <p:cNvPr id="7" name="Rettangolo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 dirty="0"/>
          </a:p>
        </p:txBody>
      </p:sp>
      <p:sp>
        <p:nvSpPr>
          <p:cNvPr id="8" name="Titolo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 rtlCol="0"/>
          <a:lstStyle/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164318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F83F823-4EEB-4AE7-8B22-3110E500D1B4}" type="datetime1">
              <a:rPr lang="it-IT" smtClean="0"/>
              <a:t>28/04/21</a:t>
            </a:fld>
            <a:endParaRPr lang="it-IT" dirty="0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412690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 dirty="0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rtlCol="0"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rtlCol="0"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rtlCol="0"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37145F33-5E4E-49B7-BF39-AB2289E91211}" type="datetime1">
              <a:rPr lang="it-IT" smtClean="0"/>
              <a:t>28/04/21</a:t>
            </a:fld>
            <a:endParaRPr lang="it-IT" dirty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it-IT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923296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rtlCol="0"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egnaposto immagine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it-IT"/>
              <a:t>Fare clic sull'icona per inserire un'immagine</a:t>
            </a:r>
            <a:endParaRPr lang="it-IT" dirty="0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 rtlCol="0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38C4A86-2147-43A1-9110-C8F45FAA8631}" type="datetime1">
              <a:rPr lang="it-IT" smtClean="0"/>
              <a:t>28/04/21</a:t>
            </a:fld>
            <a:endParaRPr lang="it-IT" dirty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280803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it-IT"/>
              <a:t>Fare clic per modificare lo stile del titolo</a:t>
            </a:r>
            <a:endParaRPr lang="it-IT" dirty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rtl="0"/>
            <a:r>
              <a:rPr lang="it-IT"/>
              <a:t>Modifica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pPr rtl="0"/>
            <a:fld id="{9F3A7810-D3C5-4121-96C0-0361F9B18797}" type="datetime1">
              <a:rPr lang="it-IT" smtClean="0"/>
              <a:t>28/04/21</a:t>
            </a:fld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pPr rtl="0"/>
            <a:endParaRPr lang="it-IT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pPr rtl="0"/>
            <a:fld id="{D57F1E4F-1CFF-5643-939E-217C01CDF565}" type="slidenum">
              <a:rPr lang="it-IT" smtClean="0"/>
              <a:pPr/>
              <a:t>‹N›</a:t>
            </a:fld>
            <a:endParaRPr lang="it-IT" dirty="0"/>
          </a:p>
        </p:txBody>
      </p:sp>
      <p:sp>
        <p:nvSpPr>
          <p:cNvPr id="9" name="Rettangolo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 dirty="0"/>
          </a:p>
        </p:txBody>
      </p:sp>
      <p:sp>
        <p:nvSpPr>
          <p:cNvPr id="10" name="Rettangolo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 dirty="0"/>
          </a:p>
        </p:txBody>
      </p:sp>
      <p:sp>
        <p:nvSpPr>
          <p:cNvPr id="11" name="Rettangolo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82855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7" Type="http://schemas.openxmlformats.org/officeDocument/2006/relationships/image" Target="../media/image17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jpg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0.jp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ttangolo 14">
            <a:extLst>
              <a:ext uri="{FF2B5EF4-FFF2-40B4-BE49-F238E27FC236}">
                <a16:creationId xmlns:a16="http://schemas.microsoft.com/office/drawing/2014/main" id="{493D4EDA-58E0-40CC-B3CA-14CDEB349D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/>
          </a:p>
        </p:txBody>
      </p:sp>
      <p:pic>
        <p:nvPicPr>
          <p:cNvPr id="7" name="Immagine 6" descr="Connessioni digitali">
            <a:extLst>
              <a:ext uri="{FF2B5EF4-FFF2-40B4-BE49-F238E27FC236}">
                <a16:creationId xmlns:a16="http://schemas.microsoft.com/office/drawing/2014/main" id="{3840F91C-EDD0-4D4E-A4AB-E6C77856C88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265" t="9091" r="3502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17" name="Gruppo 16">
            <a:extLst>
              <a:ext uri="{FF2B5EF4-FFF2-40B4-BE49-F238E27FC236}">
                <a16:creationId xmlns:a16="http://schemas.microsoft.com/office/drawing/2014/main" id="{AA9EB0BC-A85E-4C26-B355-5DFCEF6CCB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8" name="Rettangolo 17">
              <a:extLst>
                <a:ext uri="{FF2B5EF4-FFF2-40B4-BE49-F238E27FC236}">
                  <a16:creationId xmlns:a16="http://schemas.microsoft.com/office/drawing/2014/main" id="{3643E56B-BD42-413D-B17D-7958270F5D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ttangolo 18">
              <a:extLst>
                <a:ext uri="{FF2B5EF4-FFF2-40B4-BE49-F238E27FC236}">
                  <a16:creationId xmlns:a16="http://schemas.microsoft.com/office/drawing/2014/main" id="{96C04F74-9467-4FA5-95DC-8D481A297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ttangolo 19">
              <a:extLst>
                <a:ext uri="{FF2B5EF4-FFF2-40B4-BE49-F238E27FC236}">
                  <a16:creationId xmlns:a16="http://schemas.microsoft.com/office/drawing/2014/main" id="{D73DE1C3-5C37-42E9-A3F0-256F193832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2" name="Rettangolo 21">
            <a:extLst>
              <a:ext uri="{FF2B5EF4-FFF2-40B4-BE49-F238E27FC236}">
                <a16:creationId xmlns:a16="http://schemas.microsoft.com/office/drawing/2014/main" id="{4A2E7EC3-E07C-46CE-9B25-41865A506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732" y="4428067"/>
            <a:ext cx="11260667" cy="1962497"/>
          </a:xfrm>
          <a:prstGeom prst="rect">
            <a:avLst/>
          </a:prstGeom>
          <a:solidFill>
            <a:schemeClr val="accent1">
              <a:alpha val="97000"/>
            </a:scheme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C02C5318-1A1E-49D0-B2E2-A4B0FA9E8A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4572000"/>
            <a:ext cx="10993549" cy="895244"/>
          </a:xfrm>
        </p:spPr>
        <p:txBody>
          <a:bodyPr rtlCol="0">
            <a:noAutofit/>
          </a:bodyPr>
          <a:lstStyle/>
          <a:p>
            <a:pPr rtl="0"/>
            <a:r>
              <a:rPr lang="it-IT" dirty="0" err="1">
                <a:solidFill>
                  <a:schemeClr val="bg1"/>
                </a:solidFill>
              </a:rPr>
              <a:t>F</a:t>
            </a:r>
            <a:r>
              <a:rPr lang="it-IT" cap="none" dirty="0" err="1">
                <a:solidFill>
                  <a:schemeClr val="bg1"/>
                </a:solidFill>
              </a:rPr>
              <a:t>ast</a:t>
            </a:r>
            <a:r>
              <a:rPr lang="it-IT" dirty="0" err="1">
                <a:solidFill>
                  <a:schemeClr val="bg1"/>
                </a:solidFill>
              </a:rPr>
              <a:t>GAN</a:t>
            </a:r>
            <a:r>
              <a:rPr lang="it-IT" dirty="0">
                <a:solidFill>
                  <a:schemeClr val="bg1"/>
                </a:solidFill>
              </a:rPr>
              <a:t>: </a:t>
            </a:r>
            <a:r>
              <a:rPr lang="it-IT" dirty="0" err="1">
                <a:solidFill>
                  <a:schemeClr val="bg1"/>
                </a:solidFill>
              </a:rPr>
              <a:t>Faster</a:t>
            </a:r>
            <a:r>
              <a:rPr lang="it-IT" dirty="0">
                <a:solidFill>
                  <a:schemeClr val="bg1"/>
                </a:solidFill>
              </a:rPr>
              <a:t> and </a:t>
            </a:r>
            <a:r>
              <a:rPr lang="it-IT" dirty="0" err="1">
                <a:solidFill>
                  <a:schemeClr val="bg1"/>
                </a:solidFill>
              </a:rPr>
              <a:t>Stabilized</a:t>
            </a:r>
            <a:r>
              <a:rPr lang="it-IT" dirty="0">
                <a:solidFill>
                  <a:schemeClr val="bg1"/>
                </a:solidFill>
              </a:rPr>
              <a:t> GAN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48B6CF59-4E5B-494D-A2F7-97ADD01E64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5467246"/>
            <a:ext cx="10993546" cy="484822"/>
          </a:xfrm>
        </p:spPr>
        <p:txBody>
          <a:bodyPr rtlCol="0">
            <a:normAutofit/>
          </a:bodyPr>
          <a:lstStyle/>
          <a:p>
            <a:pPr rtl="0"/>
            <a:r>
              <a:rPr lang="it-IT" dirty="0">
                <a:solidFill>
                  <a:srgbClr val="7CEBFF"/>
                </a:solidFill>
              </a:rPr>
              <a:t>Mauro Ficorella 1941639  |   Martina Turbessi 1944497  |   Valentina Sisti  1952657</a:t>
            </a:r>
          </a:p>
        </p:txBody>
      </p:sp>
    </p:spTree>
    <p:extLst>
      <p:ext uri="{BB962C8B-B14F-4D97-AF65-F5344CB8AC3E}">
        <p14:creationId xmlns:p14="http://schemas.microsoft.com/office/powerpoint/2010/main" val="14877007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it-IT" dirty="0"/>
              <a:t>Method: Self-</a:t>
            </a:r>
            <a:r>
              <a:rPr lang="it-IT" dirty="0" err="1"/>
              <a:t>Supervised</a:t>
            </a:r>
            <a:r>
              <a:rPr lang="it-IT" dirty="0"/>
              <a:t> Discriminator 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7932800-86DC-6E44-9572-BCD3DADD73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191" y="2043013"/>
            <a:ext cx="3715069" cy="4614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Segnaposto contenuto 3">
                <a:extLst>
                  <a:ext uri="{FF2B5EF4-FFF2-40B4-BE49-F238E27FC236}">
                    <a16:creationId xmlns:a16="http://schemas.microsoft.com/office/drawing/2014/main" id="{96AF17B5-2A5D-F54B-8DBE-6CF3AD3D879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96260" y="2065865"/>
                <a:ext cx="7314547" cy="3810679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marL="306000" indent="-306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630000" indent="-306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900000" indent="-270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242000" indent="-234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602000" indent="-234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19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22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5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8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/>
                <a:r>
                  <a:rPr lang="en-GB" dirty="0"/>
                  <a:t>D is treated as an Encoder, and paired with a simple Decoder to perform image reconstruction tasks;</a:t>
                </a:r>
              </a:p>
              <a:p>
                <a:pPr algn="just" fontAlgn="base"/>
                <a:r>
                  <a:rPr lang="en-GB" dirty="0"/>
                  <a:t>We use two decoders in practice, one takes 8</a:t>
                </a:r>
                <a:r>
                  <a:rPr lang="en-GB" baseline="30000" dirty="0"/>
                  <a:t>2</a:t>
                </a:r>
                <a:r>
                  <a:rPr lang="en-GB" dirty="0"/>
                  <a:t> feature-map as input, one crops the 16</a:t>
                </a:r>
                <a:r>
                  <a:rPr lang="en-GB" baseline="30000" dirty="0"/>
                  <a:t>2</a:t>
                </a:r>
                <a:r>
                  <a:rPr lang="en-GB" dirty="0"/>
                  <a:t> feature-map to 8</a:t>
                </a:r>
                <a:r>
                  <a:rPr lang="en-GB" baseline="30000" dirty="0"/>
                  <a:t>2</a:t>
                </a:r>
                <a:r>
                  <a:rPr lang="en-GB" dirty="0"/>
                  <a:t>, both generate 128</a:t>
                </a:r>
                <a:r>
                  <a:rPr lang="en-GB" baseline="30000" dirty="0"/>
                  <a:t>2</a:t>
                </a:r>
                <a:r>
                  <a:rPr lang="en-GB" dirty="0"/>
                  <a:t> images. The decoder consists only of 4 convolutional layer, it actually takes very little extra computing cost, noticeably less than some regularization methods like gradient penalty.</a:t>
                </a:r>
              </a:p>
              <a:p>
                <a:pPr marL="0" indent="0" algn="just" fontAlgn="base">
                  <a:buNone/>
                </a:pPr>
                <a:endParaRPr lang="en-GB" dirty="0"/>
              </a:p>
              <a:p>
                <a:pPr marL="0" indent="0" algn="just" fontAlgn="base">
                  <a:buNone/>
                </a:pPr>
                <a:r>
                  <a:rPr lang="en-GB" dirty="0"/>
                  <a:t>The following reconstruction loss is used to optimize the decoders together with the discriminator: </a:t>
                </a:r>
              </a:p>
              <a:p>
                <a:pPr marL="0" indent="0" algn="just" fontAlgn="base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𝓛</m:t>
                      </m:r>
                      <m:r>
                        <a:rPr lang="it-IT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𝑟𝑒𝑐𝑜𝑛𝑠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it-IT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𝒇</m:t>
                          </m:r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it-IT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𝑒𝑛𝑐𝑜𝑑𝑒</m:t>
                              </m:r>
                            </m:sub>
                          </m:sSub>
                          <m:d>
                            <m:dPr>
                              <m:ctrlP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it-IT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𝑟𝑒𝑎𝑙</m:t>
                              </m:r>
                            </m:sub>
                          </m:sSub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[∥</m:t>
                      </m:r>
                      <m:r>
                        <a:rPr lang="it-IT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𝓖</m:t>
                      </m:r>
                      <m:d>
                        <m:dPr>
                          <m:ctrlPr>
                            <a:rPr lang="it-IT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𝒇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it-IT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𝓣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)∥]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6" name="Segnaposto contenuto 3">
                <a:extLst>
                  <a:ext uri="{FF2B5EF4-FFF2-40B4-BE49-F238E27FC236}">
                    <a16:creationId xmlns:a16="http://schemas.microsoft.com/office/drawing/2014/main" id="{96AF17B5-2A5D-F54B-8DBE-6CF3AD3D87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6260" y="2065865"/>
                <a:ext cx="7314547" cy="3810679"/>
              </a:xfrm>
              <a:prstGeom prst="rect">
                <a:avLst/>
              </a:prstGeom>
              <a:blipFill>
                <a:blip r:embed="rId4"/>
                <a:stretch>
                  <a:fillRect l="-693" r="-69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33B39977-D19E-3446-A4DE-78D2029602CF}"/>
                  </a:ext>
                </a:extLst>
              </p:cNvPr>
              <p:cNvSpPr txBox="1"/>
              <p:nvPr/>
            </p:nvSpPr>
            <p:spPr>
              <a:xfrm>
                <a:off x="4381604" y="5875012"/>
                <a:ext cx="7725052" cy="5998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just"/>
                <a:r>
                  <a:rPr lang="it-IT" dirty="0">
                    <a:solidFill>
                      <a:schemeClr val="tx2"/>
                    </a:solidFill>
                  </a:rPr>
                  <a:t>Discriminator’s </a:t>
                </a:r>
                <a:r>
                  <a:rPr lang="it-IT" dirty="0" err="1">
                    <a:solidFill>
                      <a:schemeClr val="tx2"/>
                    </a:solidFill>
                  </a:rPr>
                  <a:t>adversarial</a:t>
                </a:r>
                <a:r>
                  <a:rPr lang="it-IT" dirty="0">
                    <a:solidFill>
                      <a:schemeClr val="tx2"/>
                    </a:solidFill>
                  </a:rPr>
                  <a:t> </a:t>
                </a:r>
                <a:r>
                  <a:rPr lang="it-IT" dirty="0" err="1">
                    <a:solidFill>
                      <a:schemeClr val="tx2"/>
                    </a:solidFill>
                  </a:rPr>
                  <a:t>loss</a:t>
                </a:r>
                <a:r>
                  <a:rPr lang="it-IT" dirty="0">
                    <a:solidFill>
                      <a:schemeClr val="tx2"/>
                    </a:solidFill>
                  </a:rPr>
                  <a:t> </a:t>
                </a:r>
                <a:r>
                  <a:rPr lang="en-GB" dirty="0">
                    <a:solidFill>
                      <a:schemeClr val="tx2"/>
                    </a:solidFill>
                  </a:rPr>
                  <a:t>function: 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𝓛</m:t>
                          </m:r>
                        </m:e>
                        <m:sub>
                          <m:r>
                            <a:rPr lang="it-IT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r>
                        <a:rPr lang="it-IT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it-IT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it-IT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it-IT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it-IT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it-IT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𝑟𝑒𝑎𝑙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it-IT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𝑚𝑖</m:t>
                          </m:r>
                          <m:func>
                            <m:funcPr>
                              <m:ctrlPr>
                                <a:rPr lang="it-IT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it-IT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it-IT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0, −1+</m:t>
                                  </m:r>
                                  <m:r>
                                    <a:rPr lang="it-IT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d>
                                    <m:dPr>
                                      <m:ctrlPr>
                                        <a:rPr lang="it-IT" i="1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it-IT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d>
                      <m:r>
                        <a:rPr lang="it-IT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it-IT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it-IT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it-IT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~</m:t>
                          </m:r>
                          <m:r>
                            <a:rPr lang="it-IT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  <m:d>
                            <m:dPr>
                              <m:ctrlPr>
                                <a:rPr lang="it-IT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it-IT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𝑚𝑖</m:t>
                          </m:r>
                          <m:func>
                            <m:funcPr>
                              <m:ctrlPr>
                                <a:rPr lang="it-IT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it-IT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it-IT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0, −1−</m:t>
                                  </m:r>
                                  <m:r>
                                    <a:rPr lang="it-IT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d>
                                    <m:dPr>
                                      <m:ctrlPr>
                                        <a:rPr lang="it-IT" i="1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it-IT" i="1">
                                              <a:solidFill>
                                                <a:schemeClr val="tx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it-IT">
                                              <a:solidFill>
                                                <a:schemeClr val="tx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d>
                      <m:r>
                        <a:rPr lang="it-IT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𝓛</m:t>
                          </m:r>
                        </m:e>
                        <m:sub>
                          <m:r>
                            <a:rPr lang="it-IT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𝑟𝑒𝑐𝑜𝑛𝑠</m:t>
                          </m:r>
                        </m:sub>
                      </m:sSub>
                    </m:oMath>
                  </m:oMathPara>
                </a14:m>
                <a:endParaRPr lang="en-GB" dirty="0">
                  <a:solidFill>
                    <a:schemeClr val="tx2"/>
                  </a:solidFill>
                </a:endParaRPr>
              </a:p>
            </p:txBody>
          </p:sp>
        </mc:Choice>
        <mc:Fallback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33B39977-D19E-3446-A4DE-78D2029602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1604" y="5875012"/>
                <a:ext cx="7725052" cy="599844"/>
              </a:xfrm>
              <a:prstGeom prst="rect">
                <a:avLst/>
              </a:prstGeom>
              <a:blipFill>
                <a:blip r:embed="rId5"/>
                <a:stretch>
                  <a:fillRect l="-1970" t="-12500" b="-833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421138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it-IT" dirty="0" err="1"/>
              <a:t>other</a:t>
            </a:r>
            <a:r>
              <a:rPr lang="it-IT" dirty="0"/>
              <a:t> </a:t>
            </a:r>
            <a:r>
              <a:rPr lang="it-IT" dirty="0" err="1"/>
              <a:t>methods</a:t>
            </a:r>
            <a:endParaRPr lang="it-IT" dirty="0"/>
          </a:p>
        </p:txBody>
      </p:sp>
      <p:sp>
        <p:nvSpPr>
          <p:cNvPr id="6" name="Segnaposto contenuto 3">
            <a:extLst>
              <a:ext uri="{FF2B5EF4-FFF2-40B4-BE49-F238E27FC236}">
                <a16:creationId xmlns:a16="http://schemas.microsoft.com/office/drawing/2014/main" id="{96AF17B5-2A5D-F54B-8DBE-6CF3AD3D879E}"/>
              </a:ext>
            </a:extLst>
          </p:cNvPr>
          <p:cNvSpPr txBox="1">
            <a:spLocks/>
          </p:cNvSpPr>
          <p:nvPr/>
        </p:nvSpPr>
        <p:spPr>
          <a:xfrm>
            <a:off x="581192" y="2155299"/>
            <a:ext cx="11029616" cy="44478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it-IT" sz="2400" dirty="0"/>
              <a:t>The model </a:t>
            </a:r>
            <a:r>
              <a:rPr lang="it-IT" sz="2400" dirty="0" err="1"/>
              <a:t>is</a:t>
            </a:r>
            <a:r>
              <a:rPr lang="it-IT" sz="2400" dirty="0"/>
              <a:t> </a:t>
            </a:r>
            <a:r>
              <a:rPr lang="it-IT" sz="2400" dirty="0" err="1"/>
              <a:t>built</a:t>
            </a:r>
            <a:r>
              <a:rPr lang="it-IT" sz="2400" dirty="0"/>
              <a:t> </a:t>
            </a:r>
            <a:r>
              <a:rPr lang="it-IT" sz="2400" dirty="0" err="1"/>
              <a:t>starting</a:t>
            </a:r>
            <a:r>
              <a:rPr lang="it-IT" sz="2400" dirty="0"/>
              <a:t> from a baseline model </a:t>
            </a:r>
            <a:r>
              <a:rPr lang="it-IT" sz="2400" dirty="0" err="1"/>
              <a:t>that</a:t>
            </a:r>
            <a:r>
              <a:rPr lang="en-GB" sz="2400" dirty="0"/>
              <a:t> is made of the following methods: </a:t>
            </a:r>
          </a:p>
          <a:p>
            <a:pPr algn="just"/>
            <a:r>
              <a:rPr lang="en-GB" sz="2400" dirty="0"/>
              <a:t>Batch-normalization; </a:t>
            </a:r>
          </a:p>
          <a:p>
            <a:pPr algn="just"/>
            <a:r>
              <a:rPr lang="en-GB" sz="2400" dirty="0"/>
              <a:t>Differentiable-augmentation;</a:t>
            </a:r>
          </a:p>
          <a:p>
            <a:pPr algn="just"/>
            <a:r>
              <a:rPr lang="en-GB" sz="2400" dirty="0"/>
              <a:t>ADAM optimization on G; </a:t>
            </a:r>
          </a:p>
          <a:p>
            <a:pPr algn="just"/>
            <a:r>
              <a:rPr lang="it-IT" sz="2400" dirty="0"/>
              <a:t>GLU </a:t>
            </a:r>
            <a:r>
              <a:rPr lang="it-IT" sz="2400" dirty="0" err="1"/>
              <a:t>instead</a:t>
            </a:r>
            <a:r>
              <a:rPr lang="it-IT" sz="2400" dirty="0"/>
              <a:t> of </a:t>
            </a:r>
            <a:r>
              <a:rPr lang="it-IT" sz="2400" dirty="0" err="1"/>
              <a:t>ReLU</a:t>
            </a:r>
            <a:r>
              <a:rPr lang="it-IT" sz="2400" dirty="0"/>
              <a:t> in G.</a:t>
            </a:r>
          </a:p>
        </p:txBody>
      </p:sp>
    </p:spTree>
    <p:extLst>
      <p:ext uri="{BB962C8B-B14F-4D97-AF65-F5344CB8AC3E}">
        <p14:creationId xmlns:p14="http://schemas.microsoft.com/office/powerpoint/2010/main" val="29582768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it-IT" dirty="0" err="1"/>
              <a:t>Metric</a:t>
            </a:r>
            <a:r>
              <a:rPr lang="it-IT" dirty="0"/>
              <a:t>: FID</a:t>
            </a:r>
          </a:p>
        </p:txBody>
      </p:sp>
      <p:sp>
        <p:nvSpPr>
          <p:cNvPr id="6" name="Segnaposto contenuto 3">
            <a:extLst>
              <a:ext uri="{FF2B5EF4-FFF2-40B4-BE49-F238E27FC236}">
                <a16:creationId xmlns:a16="http://schemas.microsoft.com/office/drawing/2014/main" id="{96AF17B5-2A5D-F54B-8DBE-6CF3AD3D879E}"/>
              </a:ext>
            </a:extLst>
          </p:cNvPr>
          <p:cNvSpPr txBox="1">
            <a:spLocks/>
          </p:cNvSpPr>
          <p:nvPr/>
        </p:nvSpPr>
        <p:spPr>
          <a:xfrm>
            <a:off x="581192" y="2121009"/>
            <a:ext cx="11029616" cy="44478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it-IT" sz="2400" dirty="0"/>
              <a:t>The </a:t>
            </a:r>
            <a:r>
              <a:rPr lang="it-IT" sz="2400" dirty="0" err="1"/>
              <a:t>metric</a:t>
            </a:r>
            <a:r>
              <a:rPr lang="it-IT" sz="2400" dirty="0"/>
              <a:t> </a:t>
            </a:r>
            <a:r>
              <a:rPr lang="it-IT" sz="2400" dirty="0" err="1"/>
              <a:t>used</a:t>
            </a:r>
            <a:r>
              <a:rPr lang="it-IT" sz="2400" dirty="0"/>
              <a:t> in </a:t>
            </a:r>
            <a:r>
              <a:rPr lang="it-IT" sz="2400" dirty="0" err="1"/>
              <a:t>our</a:t>
            </a:r>
            <a:r>
              <a:rPr lang="it-IT" sz="2400" dirty="0"/>
              <a:t> work </a:t>
            </a:r>
            <a:r>
              <a:rPr lang="it-IT" sz="2400" dirty="0" err="1"/>
              <a:t>is</a:t>
            </a:r>
            <a:r>
              <a:rPr lang="it-IT" sz="2400" dirty="0"/>
              <a:t> FID:</a:t>
            </a:r>
            <a:endParaRPr lang="en-GB" sz="2400" dirty="0"/>
          </a:p>
          <a:p>
            <a:pPr algn="just"/>
            <a:r>
              <a:rPr lang="en-GB" sz="2400" dirty="0"/>
              <a:t>Calculates the distance between feature vectors calculated for real and generated images;</a:t>
            </a:r>
          </a:p>
          <a:p>
            <a:pPr algn="just"/>
            <a:r>
              <a:rPr lang="en-GB" sz="2400" dirty="0"/>
              <a:t>Summarizes how similar the two groups are in terms of statistics on computer vision features of the raw images;</a:t>
            </a:r>
          </a:p>
          <a:p>
            <a:pPr algn="just"/>
            <a:r>
              <a:rPr lang="it-IT" sz="2400" dirty="0"/>
              <a:t>Lower </a:t>
            </a:r>
            <a:r>
              <a:rPr lang="it-IT" sz="2400" dirty="0" err="1"/>
              <a:t>scores</a:t>
            </a:r>
            <a:r>
              <a:rPr lang="it-IT" sz="2400" dirty="0"/>
              <a:t> indicate </a:t>
            </a:r>
            <a:r>
              <a:rPr lang="it-IT" sz="2400" dirty="0" err="1"/>
              <a:t>that</a:t>
            </a:r>
            <a:r>
              <a:rPr lang="it-IT" sz="2400" dirty="0"/>
              <a:t> the </a:t>
            </a:r>
            <a:r>
              <a:rPr lang="it-IT" sz="2400" dirty="0" err="1"/>
              <a:t>two</a:t>
            </a:r>
            <a:r>
              <a:rPr lang="it-IT" sz="2400" dirty="0"/>
              <a:t> </a:t>
            </a:r>
            <a:r>
              <a:rPr lang="it-IT" sz="2400" dirty="0" err="1"/>
              <a:t>groups</a:t>
            </a:r>
            <a:r>
              <a:rPr lang="it-IT" sz="2400" dirty="0"/>
              <a:t> of images are more </a:t>
            </a:r>
            <a:r>
              <a:rPr lang="it-IT" sz="2400" dirty="0" err="1"/>
              <a:t>similar</a:t>
            </a:r>
            <a:r>
              <a:rPr lang="it-IT" sz="2400" dirty="0"/>
              <a:t>. 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40008877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it-IT" dirty="0" err="1"/>
              <a:t>dataset</a:t>
            </a:r>
            <a:endParaRPr lang="it-IT" dirty="0"/>
          </a:p>
        </p:txBody>
      </p:sp>
      <p:sp>
        <p:nvSpPr>
          <p:cNvPr id="6" name="Segnaposto contenuto 3">
            <a:extLst>
              <a:ext uri="{FF2B5EF4-FFF2-40B4-BE49-F238E27FC236}">
                <a16:creationId xmlns:a16="http://schemas.microsoft.com/office/drawing/2014/main" id="{96AF17B5-2A5D-F54B-8DBE-6CF3AD3D879E}"/>
              </a:ext>
            </a:extLst>
          </p:cNvPr>
          <p:cNvSpPr txBox="1">
            <a:spLocks/>
          </p:cNvSpPr>
          <p:nvPr/>
        </p:nvSpPr>
        <p:spPr>
          <a:xfrm>
            <a:off x="581193" y="2178159"/>
            <a:ext cx="11029616" cy="444782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used</a:t>
            </a:r>
            <a:r>
              <a:rPr lang="it-IT" dirty="0"/>
              <a:t> the </a:t>
            </a:r>
            <a:r>
              <a:rPr lang="it-IT" dirty="0" err="1"/>
              <a:t>following</a:t>
            </a:r>
            <a:r>
              <a:rPr lang="it-IT" dirty="0"/>
              <a:t> </a:t>
            </a:r>
            <a:r>
              <a:rPr lang="it-IT" dirty="0" err="1"/>
              <a:t>datasets</a:t>
            </a:r>
            <a:r>
              <a:rPr lang="it-IT" dirty="0"/>
              <a:t> of </a:t>
            </a:r>
            <a:r>
              <a:rPr lang="it-IT" dirty="0" err="1"/>
              <a:t>resolution</a:t>
            </a:r>
            <a:r>
              <a:rPr lang="it-IT" dirty="0"/>
              <a:t> 256 × 256:</a:t>
            </a:r>
          </a:p>
          <a:p>
            <a:pPr algn="just"/>
            <a:r>
              <a:rPr lang="it-IT" dirty="0"/>
              <a:t>Panda</a:t>
            </a:r>
          </a:p>
          <a:p>
            <a:pPr algn="just"/>
            <a:r>
              <a:rPr lang="it-IT" dirty="0"/>
              <a:t>Obama</a:t>
            </a:r>
          </a:p>
          <a:p>
            <a:pPr algn="just"/>
            <a:r>
              <a:rPr lang="it-IT" dirty="0" err="1"/>
              <a:t>Animal</a:t>
            </a:r>
            <a:r>
              <a:rPr lang="it-IT" dirty="0"/>
              <a:t>-Face Dog</a:t>
            </a:r>
          </a:p>
          <a:p>
            <a:pPr algn="just"/>
            <a:r>
              <a:rPr lang="it-IT" dirty="0" err="1"/>
              <a:t>Animal</a:t>
            </a:r>
            <a:r>
              <a:rPr lang="it-IT" dirty="0"/>
              <a:t>-Face </a:t>
            </a:r>
            <a:r>
              <a:rPr lang="it-IT" dirty="0" err="1"/>
              <a:t>Cat</a:t>
            </a:r>
            <a:r>
              <a:rPr lang="it-IT" dirty="0"/>
              <a:t> </a:t>
            </a:r>
          </a:p>
          <a:p>
            <a:pPr algn="just"/>
            <a:r>
              <a:rPr lang="it-IT" dirty="0" err="1"/>
              <a:t>Grumpy-cat</a:t>
            </a:r>
            <a:r>
              <a:rPr lang="it-IT" dirty="0"/>
              <a:t> </a:t>
            </a:r>
          </a:p>
          <a:p>
            <a:pPr algn="just"/>
            <a:endParaRPr lang="it-IT" dirty="0"/>
          </a:p>
          <a:p>
            <a:pPr marL="0" indent="0" algn="just">
              <a:buNone/>
            </a:pPr>
            <a:endParaRPr lang="it-IT" dirty="0"/>
          </a:p>
        </p:txBody>
      </p:sp>
      <p:grpSp>
        <p:nvGrpSpPr>
          <p:cNvPr id="14" name="Gruppo 13">
            <a:extLst>
              <a:ext uri="{FF2B5EF4-FFF2-40B4-BE49-F238E27FC236}">
                <a16:creationId xmlns:a16="http://schemas.microsoft.com/office/drawing/2014/main" id="{8CD1C2A0-BC33-474F-B60C-D8227B4479E3}"/>
              </a:ext>
            </a:extLst>
          </p:cNvPr>
          <p:cNvGrpSpPr/>
          <p:nvPr/>
        </p:nvGrpSpPr>
        <p:grpSpPr>
          <a:xfrm>
            <a:off x="1130416" y="4818889"/>
            <a:ext cx="9931168" cy="1807094"/>
            <a:chOff x="581191" y="4818889"/>
            <a:chExt cx="9931168" cy="1807094"/>
          </a:xfrm>
        </p:grpSpPr>
        <p:pic>
          <p:nvPicPr>
            <p:cNvPr id="4" name="Immagine 3" descr="Immagine che contiene gatto, arancia, sedendo, bianco&#10;&#10;Descrizione generata automaticamente">
              <a:extLst>
                <a:ext uri="{FF2B5EF4-FFF2-40B4-BE49-F238E27FC236}">
                  <a16:creationId xmlns:a16="http://schemas.microsoft.com/office/drawing/2014/main" id="{5A4110A1-2F3B-4445-AE18-C3846796EB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79568" y="4825983"/>
              <a:ext cx="1800000" cy="1800000"/>
            </a:xfrm>
            <a:prstGeom prst="rect">
              <a:avLst/>
            </a:prstGeom>
          </p:spPr>
        </p:pic>
        <p:pic>
          <p:nvPicPr>
            <p:cNvPr id="7" name="Immagine 6">
              <a:extLst>
                <a:ext uri="{FF2B5EF4-FFF2-40B4-BE49-F238E27FC236}">
                  <a16:creationId xmlns:a16="http://schemas.microsoft.com/office/drawing/2014/main" id="{0CFA3E0B-1180-324C-ACDA-91593F58EE4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13984" y="4818889"/>
              <a:ext cx="1800000" cy="1800000"/>
            </a:xfrm>
            <a:prstGeom prst="rect">
              <a:avLst/>
            </a:prstGeom>
          </p:spPr>
        </p:pic>
        <p:pic>
          <p:nvPicPr>
            <p:cNvPr id="9" name="Immagine 8" descr="Immagine che contiene bianco, panda gigante&#10;&#10;Descrizione generata automaticamente">
              <a:extLst>
                <a:ext uri="{FF2B5EF4-FFF2-40B4-BE49-F238E27FC236}">
                  <a16:creationId xmlns:a16="http://schemas.microsoft.com/office/drawing/2014/main" id="{9A3BE187-4274-3D4F-8351-946CBD83989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1191" y="4818889"/>
              <a:ext cx="1800000" cy="1800000"/>
            </a:xfrm>
            <a:prstGeom prst="rect">
              <a:avLst/>
            </a:prstGeom>
          </p:spPr>
        </p:pic>
        <p:pic>
          <p:nvPicPr>
            <p:cNvPr id="11" name="Immagine 10" descr="Immagine che contiene cane, interni, diverso&#10;&#10;Descrizione generata automaticamente">
              <a:extLst>
                <a:ext uri="{FF2B5EF4-FFF2-40B4-BE49-F238E27FC236}">
                  <a16:creationId xmlns:a16="http://schemas.microsoft.com/office/drawing/2014/main" id="{57FBE2E2-AC9D-5E4C-A3B4-058DBC2F4F2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712359" y="4818889"/>
              <a:ext cx="1800000" cy="1800000"/>
            </a:xfrm>
            <a:prstGeom prst="rect">
              <a:avLst/>
            </a:prstGeom>
          </p:spPr>
        </p:pic>
        <p:pic>
          <p:nvPicPr>
            <p:cNvPr id="13" name="Immagine 12" descr="Immagine che contiene gatto, sedendo, bianco, gatto domestico&#10;&#10;Descrizione generata automaticamente">
              <a:extLst>
                <a:ext uri="{FF2B5EF4-FFF2-40B4-BE49-F238E27FC236}">
                  <a16:creationId xmlns:a16="http://schemas.microsoft.com/office/drawing/2014/main" id="{30B7B528-51BF-4947-957D-7CA85D6A059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646777" y="4825983"/>
              <a:ext cx="1800000" cy="180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277763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RESULTS</a:t>
            </a:r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04C1665E-8CE9-9841-85D8-1F4EF96359A8}"/>
              </a:ext>
            </a:extLst>
          </p:cNvPr>
          <p:cNvGrpSpPr/>
          <p:nvPr/>
        </p:nvGrpSpPr>
        <p:grpSpPr>
          <a:xfrm>
            <a:off x="806247" y="2220320"/>
            <a:ext cx="10579506" cy="3908022"/>
            <a:chOff x="811802" y="2292006"/>
            <a:chExt cx="10579506" cy="3908022"/>
          </a:xfrm>
        </p:grpSpPr>
        <p:pic>
          <p:nvPicPr>
            <p:cNvPr id="9" name="Immagine 8">
              <a:extLst>
                <a:ext uri="{FF2B5EF4-FFF2-40B4-BE49-F238E27FC236}">
                  <a16:creationId xmlns:a16="http://schemas.microsoft.com/office/drawing/2014/main" id="{21E584CB-C82B-9E48-8DAC-6F30967048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76266" y="2292006"/>
              <a:ext cx="3261600" cy="3261600"/>
            </a:xfrm>
            <a:prstGeom prst="rect">
              <a:avLst/>
            </a:prstGeom>
          </p:spPr>
        </p:pic>
        <p:pic>
          <p:nvPicPr>
            <p:cNvPr id="11" name="Immagine 10">
              <a:extLst>
                <a:ext uri="{FF2B5EF4-FFF2-40B4-BE49-F238E27FC236}">
                  <a16:creationId xmlns:a16="http://schemas.microsoft.com/office/drawing/2014/main" id="{E79ADF20-5E43-3141-802B-C99633930AA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29617" y="2292006"/>
              <a:ext cx="3250800" cy="3261914"/>
            </a:xfrm>
            <a:prstGeom prst="rect">
              <a:avLst/>
            </a:prstGeom>
          </p:spPr>
        </p:pic>
        <p:pic>
          <p:nvPicPr>
            <p:cNvPr id="15" name="Immagine 14">
              <a:extLst>
                <a:ext uri="{FF2B5EF4-FFF2-40B4-BE49-F238E27FC236}">
                  <a16:creationId xmlns:a16="http://schemas.microsoft.com/office/drawing/2014/main" id="{87A60842-E93A-5C4B-87A0-00D870527AD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11802" y="2292006"/>
              <a:ext cx="3261691" cy="3261691"/>
            </a:xfrm>
            <a:prstGeom prst="rect">
              <a:avLst/>
            </a:prstGeom>
          </p:spPr>
        </p:pic>
        <p:sp>
          <p:nvSpPr>
            <p:cNvPr id="17" name="CasellaDiTesto 16">
              <a:extLst>
                <a:ext uri="{FF2B5EF4-FFF2-40B4-BE49-F238E27FC236}">
                  <a16:creationId xmlns:a16="http://schemas.microsoft.com/office/drawing/2014/main" id="{02B5E69D-3040-DC4B-8599-E6CBE2D9D8CE}"/>
                </a:ext>
              </a:extLst>
            </p:cNvPr>
            <p:cNvSpPr txBox="1"/>
            <p:nvPr/>
          </p:nvSpPr>
          <p:spPr>
            <a:xfrm>
              <a:off x="811802" y="5553697"/>
              <a:ext cx="326169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</a:pPr>
              <a:r>
                <a:rPr lang="it-IT" dirty="0">
                  <a:solidFill>
                    <a:schemeClr val="tx2"/>
                  </a:solidFill>
                </a:rPr>
                <a:t>∼13.5hrs for 1400 </a:t>
              </a:r>
              <a:r>
                <a:rPr lang="it-IT" dirty="0" err="1">
                  <a:solidFill>
                    <a:schemeClr val="tx2"/>
                  </a:solidFill>
                </a:rPr>
                <a:t>epochs</a:t>
              </a:r>
              <a:r>
                <a:rPr lang="it-IT" dirty="0">
                  <a:solidFill>
                    <a:schemeClr val="tx2"/>
                  </a:solidFill>
                </a:rPr>
                <a:t> on the 2070 SUPER </a:t>
              </a:r>
            </a:p>
          </p:txBody>
        </p:sp>
        <p:sp>
          <p:nvSpPr>
            <p:cNvPr id="19" name="CasellaDiTesto 18">
              <a:extLst>
                <a:ext uri="{FF2B5EF4-FFF2-40B4-BE49-F238E27FC236}">
                  <a16:creationId xmlns:a16="http://schemas.microsoft.com/office/drawing/2014/main" id="{262E4AB6-3FC6-944D-AFF3-308FC42BE987}"/>
                </a:ext>
              </a:extLst>
            </p:cNvPr>
            <p:cNvSpPr txBox="1"/>
            <p:nvPr/>
          </p:nvSpPr>
          <p:spPr>
            <a:xfrm>
              <a:off x="4459598" y="5553697"/>
              <a:ext cx="326169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</a:pPr>
              <a:r>
                <a:rPr lang="it-IT" dirty="0">
                  <a:solidFill>
                    <a:schemeClr val="tx2"/>
                  </a:solidFill>
                </a:rPr>
                <a:t>∼4.5hrs for 1000 </a:t>
              </a:r>
              <a:r>
                <a:rPr lang="it-IT" dirty="0" err="1">
                  <a:solidFill>
                    <a:schemeClr val="tx2"/>
                  </a:solidFill>
                </a:rPr>
                <a:t>epochs</a:t>
              </a:r>
              <a:r>
                <a:rPr lang="it-IT" dirty="0">
                  <a:solidFill>
                    <a:schemeClr val="tx2"/>
                  </a:solidFill>
                </a:rPr>
                <a:t> on the 2070 SUPER </a:t>
              </a:r>
            </a:p>
          </p:txBody>
        </p:sp>
        <p:sp>
          <p:nvSpPr>
            <p:cNvPr id="20" name="CasellaDiTesto 19">
              <a:extLst>
                <a:ext uri="{FF2B5EF4-FFF2-40B4-BE49-F238E27FC236}">
                  <a16:creationId xmlns:a16="http://schemas.microsoft.com/office/drawing/2014/main" id="{1B602F3C-7251-FA46-B0D2-E0F25A2D2ADE}"/>
                </a:ext>
              </a:extLst>
            </p:cNvPr>
            <p:cNvSpPr txBox="1"/>
            <p:nvPr/>
          </p:nvSpPr>
          <p:spPr>
            <a:xfrm>
              <a:off x="8129617" y="5553696"/>
              <a:ext cx="326169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</a:pPr>
              <a:r>
                <a:rPr lang="it-IT" dirty="0">
                  <a:solidFill>
                    <a:schemeClr val="tx2"/>
                  </a:solidFill>
                </a:rPr>
                <a:t>∼45hrs for 1800 </a:t>
              </a:r>
              <a:r>
                <a:rPr lang="it-IT" dirty="0" err="1">
                  <a:solidFill>
                    <a:schemeClr val="tx2"/>
                  </a:solidFill>
                </a:rPr>
                <a:t>epochs</a:t>
              </a:r>
              <a:r>
                <a:rPr lang="it-IT" dirty="0">
                  <a:solidFill>
                    <a:schemeClr val="tx2"/>
                  </a:solidFill>
                </a:rPr>
                <a:t> on the 1050-Ti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877537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RESULTS</a:t>
            </a:r>
          </a:p>
        </p:txBody>
      </p:sp>
      <p:pic>
        <p:nvPicPr>
          <p:cNvPr id="6" name="Segnaposto contenuto 5">
            <a:extLst>
              <a:ext uri="{FF2B5EF4-FFF2-40B4-BE49-F238E27FC236}">
                <a16:creationId xmlns:a16="http://schemas.microsoft.com/office/drawing/2014/main" id="{4FDE4861-4AE3-574E-A847-75AE39807CA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815090" y="2231433"/>
            <a:ext cx="3261600" cy="3261600"/>
          </a:xfr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5DF21BA7-258E-034C-AF63-1124A5A0D9B4}"/>
              </a:ext>
            </a:extLst>
          </p:cNvPr>
          <p:cNvSpPr txBox="1"/>
          <p:nvPr/>
        </p:nvSpPr>
        <p:spPr>
          <a:xfrm>
            <a:off x="1815091" y="5482011"/>
            <a:ext cx="32616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</a:pPr>
            <a:r>
              <a:rPr lang="it-IT" dirty="0">
                <a:solidFill>
                  <a:schemeClr val="tx2"/>
                </a:solidFill>
              </a:rPr>
              <a:t>∼7hrs for 1700 </a:t>
            </a:r>
            <a:r>
              <a:rPr lang="it-IT" dirty="0" err="1">
                <a:solidFill>
                  <a:schemeClr val="tx2"/>
                </a:solidFill>
              </a:rPr>
              <a:t>epochs</a:t>
            </a:r>
            <a:r>
              <a:rPr lang="it-IT" dirty="0">
                <a:solidFill>
                  <a:schemeClr val="tx2"/>
                </a:solidFill>
              </a:rPr>
              <a:t> on the 2070 SUPER </a:t>
            </a:r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57DC0274-BBBD-B443-AC30-EFE4877E9AFB}"/>
              </a:ext>
            </a:extLst>
          </p:cNvPr>
          <p:cNvGrpSpPr/>
          <p:nvPr/>
        </p:nvGrpSpPr>
        <p:grpSpPr>
          <a:xfrm>
            <a:off x="6818040" y="2231433"/>
            <a:ext cx="3272712" cy="3896909"/>
            <a:chOff x="6966630" y="2499407"/>
            <a:chExt cx="3272712" cy="3896909"/>
          </a:xfrm>
        </p:grpSpPr>
        <p:pic>
          <p:nvPicPr>
            <p:cNvPr id="4" name="Immagine 3">
              <a:extLst>
                <a:ext uri="{FF2B5EF4-FFF2-40B4-BE49-F238E27FC236}">
                  <a16:creationId xmlns:a16="http://schemas.microsoft.com/office/drawing/2014/main" id="{1AEDC63A-1FCF-8E4E-9077-BB7EAA61369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77742" y="2499407"/>
              <a:ext cx="3261600" cy="3261600"/>
            </a:xfrm>
            <a:prstGeom prst="rect">
              <a:avLst/>
            </a:prstGeom>
          </p:spPr>
        </p:pic>
        <p:sp>
          <p:nvSpPr>
            <p:cNvPr id="10" name="CasellaDiTesto 9">
              <a:extLst>
                <a:ext uri="{FF2B5EF4-FFF2-40B4-BE49-F238E27FC236}">
                  <a16:creationId xmlns:a16="http://schemas.microsoft.com/office/drawing/2014/main" id="{8A54343B-BC25-6846-8EA2-DAE733465100}"/>
                </a:ext>
              </a:extLst>
            </p:cNvPr>
            <p:cNvSpPr txBox="1"/>
            <p:nvPr/>
          </p:nvSpPr>
          <p:spPr>
            <a:xfrm>
              <a:off x="6966630" y="5749985"/>
              <a:ext cx="326169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</a:pPr>
              <a:r>
                <a:rPr lang="it-IT" dirty="0">
                  <a:solidFill>
                    <a:schemeClr val="tx2"/>
                  </a:solidFill>
                </a:rPr>
                <a:t>∼4.5hrs for 1000 </a:t>
              </a:r>
              <a:r>
                <a:rPr lang="it-IT" dirty="0" err="1">
                  <a:solidFill>
                    <a:schemeClr val="tx2"/>
                  </a:solidFill>
                </a:rPr>
                <a:t>epochs</a:t>
              </a:r>
              <a:r>
                <a:rPr lang="it-IT" dirty="0">
                  <a:solidFill>
                    <a:schemeClr val="tx2"/>
                  </a:solidFill>
                </a:rPr>
                <a:t> on the 2070 SUPER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668981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SUMMARIZING THE RESULTS</a:t>
            </a:r>
          </a:p>
        </p:txBody>
      </p:sp>
      <p:pic>
        <p:nvPicPr>
          <p:cNvPr id="8" name="Segnaposto contenuto 7">
            <a:extLst>
              <a:ext uri="{FF2B5EF4-FFF2-40B4-BE49-F238E27FC236}">
                <a16:creationId xmlns:a16="http://schemas.microsoft.com/office/drawing/2014/main" id="{C2798EA2-BFF7-8E41-B1DA-37E88CB7336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225550" y="2226903"/>
            <a:ext cx="9740900" cy="3352800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A41E3CEB-67EF-2045-A704-BE53F3971780}"/>
              </a:ext>
            </a:extLst>
          </p:cNvPr>
          <p:cNvSpPr txBox="1"/>
          <p:nvPr/>
        </p:nvSpPr>
        <p:spPr>
          <a:xfrm>
            <a:off x="1225550" y="5645017"/>
            <a:ext cx="9740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tx2"/>
                </a:solidFill>
              </a:rPr>
              <a:t>Training </a:t>
            </a:r>
            <a:r>
              <a:rPr lang="it-IT" dirty="0" err="1">
                <a:solidFill>
                  <a:schemeClr val="tx2"/>
                </a:solidFill>
              </a:rPr>
              <a:t>parameters</a:t>
            </a:r>
            <a:r>
              <a:rPr lang="it-IT" dirty="0">
                <a:solidFill>
                  <a:schemeClr val="tx2"/>
                </a:solidFill>
              </a:rPr>
              <a:t> and </a:t>
            </a:r>
            <a:r>
              <a:rPr lang="it-IT" dirty="0" err="1">
                <a:solidFill>
                  <a:schemeClr val="tx2"/>
                </a:solidFill>
              </a:rPr>
              <a:t>results</a:t>
            </a:r>
            <a:r>
              <a:rPr lang="it-IT" dirty="0">
                <a:solidFill>
                  <a:schemeClr val="tx2"/>
                </a:solidFill>
              </a:rPr>
              <a:t> on NVIDIA </a:t>
            </a:r>
            <a:r>
              <a:rPr lang="it-IT" dirty="0" err="1">
                <a:solidFill>
                  <a:schemeClr val="tx2"/>
                </a:solidFill>
              </a:rPr>
              <a:t>GeForce</a:t>
            </a:r>
            <a:r>
              <a:rPr lang="it-IT" dirty="0">
                <a:solidFill>
                  <a:schemeClr val="tx2"/>
                </a:solidFill>
              </a:rPr>
              <a:t> RTX 2070 SUPER and NVIDIA </a:t>
            </a:r>
            <a:r>
              <a:rPr lang="it-IT" dirty="0" err="1">
                <a:solidFill>
                  <a:schemeClr val="tx2"/>
                </a:solidFill>
              </a:rPr>
              <a:t>GeForce</a:t>
            </a:r>
            <a:r>
              <a:rPr lang="it-IT" dirty="0">
                <a:solidFill>
                  <a:schemeClr val="tx2"/>
                </a:solidFill>
              </a:rPr>
              <a:t> GTX </a:t>
            </a:r>
            <a:r>
              <a:rPr lang="it-IT" dirty="0">
                <a:solidFill>
                  <a:srgbClr val="3D3D3D"/>
                </a:solidFill>
              </a:rPr>
              <a:t>1050-Ti</a:t>
            </a:r>
          </a:p>
        </p:txBody>
      </p:sp>
    </p:spTree>
    <p:extLst>
      <p:ext uri="{BB962C8B-B14F-4D97-AF65-F5344CB8AC3E}">
        <p14:creationId xmlns:p14="http://schemas.microsoft.com/office/powerpoint/2010/main" val="4976075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 err="1"/>
              <a:t>Comparison</a:t>
            </a:r>
            <a:r>
              <a:rPr lang="it-IT" dirty="0"/>
              <a:t>: panda </a:t>
            </a:r>
            <a:r>
              <a:rPr lang="it-IT" dirty="0" err="1"/>
              <a:t>dataset</a:t>
            </a:r>
            <a:endParaRPr lang="it-IT" dirty="0"/>
          </a:p>
        </p:txBody>
      </p:sp>
      <p:grpSp>
        <p:nvGrpSpPr>
          <p:cNvPr id="4" name="Gruppo 3">
            <a:extLst>
              <a:ext uri="{FF2B5EF4-FFF2-40B4-BE49-F238E27FC236}">
                <a16:creationId xmlns:a16="http://schemas.microsoft.com/office/drawing/2014/main" id="{4A153405-FBEF-8446-9C74-A69D6323E570}"/>
              </a:ext>
            </a:extLst>
          </p:cNvPr>
          <p:cNvGrpSpPr/>
          <p:nvPr/>
        </p:nvGrpSpPr>
        <p:grpSpPr>
          <a:xfrm>
            <a:off x="1575610" y="1998073"/>
            <a:ext cx="9041466" cy="4472617"/>
            <a:chOff x="1662309" y="1872343"/>
            <a:chExt cx="9041466" cy="4472617"/>
          </a:xfrm>
        </p:grpSpPr>
        <p:sp>
          <p:nvSpPr>
            <p:cNvPr id="8" name="CasellaDiTesto 7">
              <a:extLst>
                <a:ext uri="{FF2B5EF4-FFF2-40B4-BE49-F238E27FC236}">
                  <a16:creationId xmlns:a16="http://schemas.microsoft.com/office/drawing/2014/main" id="{5DF21BA7-258E-034C-AF63-1124A5A0D9B4}"/>
                </a:ext>
              </a:extLst>
            </p:cNvPr>
            <p:cNvSpPr txBox="1"/>
            <p:nvPr/>
          </p:nvSpPr>
          <p:spPr>
            <a:xfrm>
              <a:off x="1963680" y="5965057"/>
              <a:ext cx="32616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 err="1">
                  <a:solidFill>
                    <a:srgbClr val="3D3D3D"/>
                  </a:solidFill>
                </a:rPr>
                <a:t>Our</a:t>
              </a:r>
              <a:r>
                <a:rPr lang="it-IT" dirty="0">
                  <a:solidFill>
                    <a:srgbClr val="3D3D3D"/>
                  </a:solidFill>
                </a:rPr>
                <a:t> </a:t>
              </a:r>
              <a:r>
                <a:rPr lang="it-IT" dirty="0" err="1">
                  <a:solidFill>
                    <a:srgbClr val="3D3D3D"/>
                  </a:solidFill>
                </a:rPr>
                <a:t>result</a:t>
              </a:r>
              <a:endParaRPr lang="it-IT" dirty="0">
                <a:solidFill>
                  <a:srgbClr val="3D3D3D"/>
                </a:solidFill>
              </a:endParaRPr>
            </a:p>
          </p:txBody>
        </p:sp>
        <p:sp>
          <p:nvSpPr>
            <p:cNvPr id="10" name="CasellaDiTesto 9">
              <a:extLst>
                <a:ext uri="{FF2B5EF4-FFF2-40B4-BE49-F238E27FC236}">
                  <a16:creationId xmlns:a16="http://schemas.microsoft.com/office/drawing/2014/main" id="{8A54343B-BC25-6846-8EA2-DAE733465100}"/>
                </a:ext>
              </a:extLst>
            </p:cNvPr>
            <p:cNvSpPr txBox="1"/>
            <p:nvPr/>
          </p:nvSpPr>
          <p:spPr>
            <a:xfrm>
              <a:off x="6966629" y="5975628"/>
              <a:ext cx="32616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 err="1">
                  <a:solidFill>
                    <a:srgbClr val="3D3D3D"/>
                  </a:solidFill>
                </a:rPr>
                <a:t>Original</a:t>
              </a:r>
              <a:r>
                <a:rPr lang="it-IT" dirty="0">
                  <a:solidFill>
                    <a:srgbClr val="3D3D3D"/>
                  </a:solidFill>
                </a:rPr>
                <a:t> </a:t>
              </a:r>
              <a:r>
                <a:rPr lang="it-IT" dirty="0" err="1">
                  <a:solidFill>
                    <a:srgbClr val="3D3D3D"/>
                  </a:solidFill>
                </a:rPr>
                <a:t>work’s</a:t>
              </a:r>
              <a:r>
                <a:rPr lang="it-IT" dirty="0">
                  <a:solidFill>
                    <a:srgbClr val="3D3D3D"/>
                  </a:solidFill>
                </a:rPr>
                <a:t> </a:t>
              </a:r>
              <a:r>
                <a:rPr lang="it-IT" dirty="0" err="1">
                  <a:solidFill>
                    <a:srgbClr val="3D3D3D"/>
                  </a:solidFill>
                </a:rPr>
                <a:t>result</a:t>
              </a:r>
              <a:endParaRPr lang="it-IT" dirty="0">
                <a:solidFill>
                  <a:srgbClr val="3D3D3D"/>
                </a:solidFill>
              </a:endParaRPr>
            </a:p>
          </p:txBody>
        </p:sp>
        <p:pic>
          <p:nvPicPr>
            <p:cNvPr id="12" name="Immagine 11">
              <a:extLst>
                <a:ext uri="{FF2B5EF4-FFF2-40B4-BE49-F238E27FC236}">
                  <a16:creationId xmlns:a16="http://schemas.microsoft.com/office/drawing/2014/main" id="{2348CAC0-E346-9247-97A0-EFCA7D9EF9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62309" y="2002969"/>
              <a:ext cx="3866400" cy="3866400"/>
            </a:xfrm>
            <a:prstGeom prst="rect">
              <a:avLst/>
            </a:prstGeom>
          </p:spPr>
        </p:pic>
        <p:pic>
          <p:nvPicPr>
            <p:cNvPr id="14" name="Immagine 13">
              <a:extLst>
                <a:ext uri="{FF2B5EF4-FFF2-40B4-BE49-F238E27FC236}">
                  <a16:creationId xmlns:a16="http://schemas.microsoft.com/office/drawing/2014/main" id="{641A8953-B275-4943-B267-ADEF661C82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91088" y="1872343"/>
              <a:ext cx="4212687" cy="4125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518257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 err="1"/>
              <a:t>Comparison</a:t>
            </a:r>
            <a:r>
              <a:rPr lang="it-IT" dirty="0"/>
              <a:t>: dogs </a:t>
            </a:r>
            <a:r>
              <a:rPr lang="it-IT" dirty="0" err="1"/>
              <a:t>dataset</a:t>
            </a:r>
            <a:endParaRPr lang="it-IT" dirty="0"/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800794AE-9BA6-BD43-9448-C64BD5CD8034}"/>
              </a:ext>
            </a:extLst>
          </p:cNvPr>
          <p:cNvGrpSpPr/>
          <p:nvPr/>
        </p:nvGrpSpPr>
        <p:grpSpPr>
          <a:xfrm>
            <a:off x="1587812" y="2031680"/>
            <a:ext cx="9016375" cy="4316400"/>
            <a:chOff x="1733066" y="2031681"/>
            <a:chExt cx="9016375" cy="4313279"/>
          </a:xfrm>
        </p:grpSpPr>
        <p:sp>
          <p:nvSpPr>
            <p:cNvPr id="8" name="CasellaDiTesto 7">
              <a:extLst>
                <a:ext uri="{FF2B5EF4-FFF2-40B4-BE49-F238E27FC236}">
                  <a16:creationId xmlns:a16="http://schemas.microsoft.com/office/drawing/2014/main" id="{5DF21BA7-258E-034C-AF63-1124A5A0D9B4}"/>
                </a:ext>
              </a:extLst>
            </p:cNvPr>
            <p:cNvSpPr txBox="1"/>
            <p:nvPr/>
          </p:nvSpPr>
          <p:spPr>
            <a:xfrm>
              <a:off x="1963680" y="5965057"/>
              <a:ext cx="32616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 err="1">
                  <a:solidFill>
                    <a:srgbClr val="3D3D3D"/>
                  </a:solidFill>
                </a:rPr>
                <a:t>Our</a:t>
              </a:r>
              <a:r>
                <a:rPr lang="it-IT" dirty="0">
                  <a:solidFill>
                    <a:srgbClr val="3D3D3D"/>
                  </a:solidFill>
                </a:rPr>
                <a:t> </a:t>
              </a:r>
              <a:r>
                <a:rPr lang="it-IT" dirty="0" err="1">
                  <a:solidFill>
                    <a:srgbClr val="3D3D3D"/>
                  </a:solidFill>
                </a:rPr>
                <a:t>result</a:t>
              </a:r>
              <a:endParaRPr lang="it-IT" dirty="0">
                <a:solidFill>
                  <a:srgbClr val="3D3D3D"/>
                </a:solidFill>
              </a:endParaRPr>
            </a:p>
          </p:txBody>
        </p:sp>
        <p:pic>
          <p:nvPicPr>
            <p:cNvPr id="4" name="Immagine 3">
              <a:extLst>
                <a:ext uri="{FF2B5EF4-FFF2-40B4-BE49-F238E27FC236}">
                  <a16:creationId xmlns:a16="http://schemas.microsoft.com/office/drawing/2014/main" id="{4D0C3F1A-F730-1641-B596-4BEB5687CA1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33066" y="2143856"/>
              <a:ext cx="3867201" cy="3867202"/>
            </a:xfrm>
            <a:prstGeom prst="rect">
              <a:avLst/>
            </a:prstGeom>
          </p:spPr>
        </p:pic>
        <p:pic>
          <p:nvPicPr>
            <p:cNvPr id="6" name="Immagine 5">
              <a:extLst>
                <a:ext uri="{FF2B5EF4-FFF2-40B4-BE49-F238E27FC236}">
                  <a16:creationId xmlns:a16="http://schemas.microsoft.com/office/drawing/2014/main" id="{D643FFB8-FFC0-4149-BA23-90582CA74F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23841" y="2031681"/>
              <a:ext cx="4125600" cy="4125600"/>
            </a:xfrm>
            <a:prstGeom prst="rect">
              <a:avLst/>
            </a:prstGeom>
          </p:spPr>
        </p:pic>
        <p:sp>
          <p:nvSpPr>
            <p:cNvPr id="10" name="CasellaDiTesto 9">
              <a:extLst>
                <a:ext uri="{FF2B5EF4-FFF2-40B4-BE49-F238E27FC236}">
                  <a16:creationId xmlns:a16="http://schemas.microsoft.com/office/drawing/2014/main" id="{8A54343B-BC25-6846-8EA2-DAE733465100}"/>
                </a:ext>
              </a:extLst>
            </p:cNvPr>
            <p:cNvSpPr txBox="1"/>
            <p:nvPr/>
          </p:nvSpPr>
          <p:spPr>
            <a:xfrm>
              <a:off x="6966629" y="5975628"/>
              <a:ext cx="32616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 err="1">
                  <a:solidFill>
                    <a:srgbClr val="3D3D3D"/>
                  </a:solidFill>
                </a:rPr>
                <a:t>Original</a:t>
              </a:r>
              <a:r>
                <a:rPr lang="it-IT" dirty="0">
                  <a:solidFill>
                    <a:srgbClr val="3D3D3D"/>
                  </a:solidFill>
                </a:rPr>
                <a:t> </a:t>
              </a:r>
              <a:r>
                <a:rPr lang="it-IT" dirty="0" err="1">
                  <a:solidFill>
                    <a:srgbClr val="3D3D3D"/>
                  </a:solidFill>
                </a:rPr>
                <a:t>work’s</a:t>
              </a:r>
              <a:r>
                <a:rPr lang="it-IT" dirty="0">
                  <a:solidFill>
                    <a:srgbClr val="3D3D3D"/>
                  </a:solidFill>
                </a:rPr>
                <a:t> </a:t>
              </a:r>
              <a:r>
                <a:rPr lang="it-IT" dirty="0" err="1">
                  <a:solidFill>
                    <a:srgbClr val="3D3D3D"/>
                  </a:solidFill>
                </a:rPr>
                <a:t>result</a:t>
              </a:r>
              <a:endParaRPr lang="it-IT" dirty="0">
                <a:solidFill>
                  <a:srgbClr val="3D3D3D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074430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 err="1"/>
              <a:t>Comparison</a:t>
            </a:r>
            <a:r>
              <a:rPr lang="it-IT" dirty="0"/>
              <a:t>: </a:t>
            </a:r>
            <a:r>
              <a:rPr lang="it-IT" dirty="0" err="1"/>
              <a:t>grumpy</a:t>
            </a:r>
            <a:r>
              <a:rPr lang="it-IT" dirty="0"/>
              <a:t> </a:t>
            </a:r>
            <a:r>
              <a:rPr lang="it-IT" dirty="0" err="1"/>
              <a:t>cat</a:t>
            </a:r>
            <a:r>
              <a:rPr lang="it-IT" dirty="0"/>
              <a:t> </a:t>
            </a:r>
            <a:r>
              <a:rPr lang="it-IT" dirty="0" err="1"/>
              <a:t>dataset</a:t>
            </a:r>
            <a:endParaRPr lang="it-IT" dirty="0"/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02D4AB1A-1498-1D41-A07C-BD2275BD8C7A}"/>
              </a:ext>
            </a:extLst>
          </p:cNvPr>
          <p:cNvGrpSpPr/>
          <p:nvPr/>
        </p:nvGrpSpPr>
        <p:grpSpPr>
          <a:xfrm>
            <a:off x="1613347" y="1968452"/>
            <a:ext cx="8965306" cy="4342218"/>
            <a:chOff x="1694968" y="2002742"/>
            <a:chExt cx="8965306" cy="4342218"/>
          </a:xfrm>
        </p:grpSpPr>
        <p:sp>
          <p:nvSpPr>
            <p:cNvPr id="8" name="CasellaDiTesto 7">
              <a:extLst>
                <a:ext uri="{FF2B5EF4-FFF2-40B4-BE49-F238E27FC236}">
                  <a16:creationId xmlns:a16="http://schemas.microsoft.com/office/drawing/2014/main" id="{5DF21BA7-258E-034C-AF63-1124A5A0D9B4}"/>
                </a:ext>
              </a:extLst>
            </p:cNvPr>
            <p:cNvSpPr txBox="1"/>
            <p:nvPr/>
          </p:nvSpPr>
          <p:spPr>
            <a:xfrm>
              <a:off x="1963680" y="5965057"/>
              <a:ext cx="32616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 err="1">
                  <a:solidFill>
                    <a:srgbClr val="3D3D3D"/>
                  </a:solidFill>
                </a:rPr>
                <a:t>Our</a:t>
              </a:r>
              <a:r>
                <a:rPr lang="it-IT" dirty="0">
                  <a:solidFill>
                    <a:srgbClr val="3D3D3D"/>
                  </a:solidFill>
                </a:rPr>
                <a:t> </a:t>
              </a:r>
              <a:r>
                <a:rPr lang="it-IT" dirty="0" err="1">
                  <a:solidFill>
                    <a:srgbClr val="3D3D3D"/>
                  </a:solidFill>
                </a:rPr>
                <a:t>result</a:t>
              </a:r>
              <a:endParaRPr lang="it-IT" dirty="0">
                <a:solidFill>
                  <a:srgbClr val="3D3D3D"/>
                </a:solidFill>
              </a:endParaRPr>
            </a:p>
          </p:txBody>
        </p:sp>
        <p:pic>
          <p:nvPicPr>
            <p:cNvPr id="4" name="Immagine 3">
              <a:extLst>
                <a:ext uri="{FF2B5EF4-FFF2-40B4-BE49-F238E27FC236}">
                  <a16:creationId xmlns:a16="http://schemas.microsoft.com/office/drawing/2014/main" id="{1BD110E0-E982-B34C-ACD3-A11B6DD4702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94968" y="2165943"/>
              <a:ext cx="3870000" cy="3870000"/>
            </a:xfrm>
            <a:prstGeom prst="rect">
              <a:avLst/>
            </a:prstGeom>
          </p:spPr>
        </p:pic>
        <p:pic>
          <p:nvPicPr>
            <p:cNvPr id="6" name="Immagine 5">
              <a:extLst>
                <a:ext uri="{FF2B5EF4-FFF2-40B4-BE49-F238E27FC236}">
                  <a16:creationId xmlns:a16="http://schemas.microsoft.com/office/drawing/2014/main" id="{39DE8300-C2C3-654C-9A81-11C64B88E9F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34674" y="2002742"/>
              <a:ext cx="4125600" cy="4125600"/>
            </a:xfrm>
            <a:prstGeom prst="rect">
              <a:avLst/>
            </a:prstGeom>
          </p:spPr>
        </p:pic>
        <p:sp>
          <p:nvSpPr>
            <p:cNvPr id="10" name="CasellaDiTesto 9">
              <a:extLst>
                <a:ext uri="{FF2B5EF4-FFF2-40B4-BE49-F238E27FC236}">
                  <a16:creationId xmlns:a16="http://schemas.microsoft.com/office/drawing/2014/main" id="{8A54343B-BC25-6846-8EA2-DAE733465100}"/>
                </a:ext>
              </a:extLst>
            </p:cNvPr>
            <p:cNvSpPr txBox="1"/>
            <p:nvPr/>
          </p:nvSpPr>
          <p:spPr>
            <a:xfrm>
              <a:off x="6966629" y="5975628"/>
              <a:ext cx="32616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 err="1">
                  <a:solidFill>
                    <a:srgbClr val="3D3D3D"/>
                  </a:solidFill>
                </a:rPr>
                <a:t>Original</a:t>
              </a:r>
              <a:r>
                <a:rPr lang="it-IT" dirty="0">
                  <a:solidFill>
                    <a:srgbClr val="3D3D3D"/>
                  </a:solidFill>
                </a:rPr>
                <a:t> </a:t>
              </a:r>
              <a:r>
                <a:rPr lang="it-IT" dirty="0" err="1">
                  <a:solidFill>
                    <a:srgbClr val="3D3D3D"/>
                  </a:solidFill>
                </a:rPr>
                <a:t>work’s</a:t>
              </a:r>
              <a:r>
                <a:rPr lang="it-IT" dirty="0">
                  <a:solidFill>
                    <a:srgbClr val="3D3D3D"/>
                  </a:solidFill>
                </a:rPr>
                <a:t> </a:t>
              </a:r>
              <a:r>
                <a:rPr lang="it-IT" dirty="0" err="1">
                  <a:solidFill>
                    <a:srgbClr val="3D3D3D"/>
                  </a:solidFill>
                </a:rPr>
                <a:t>result</a:t>
              </a:r>
              <a:endParaRPr lang="it-IT" dirty="0">
                <a:solidFill>
                  <a:srgbClr val="3D3D3D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808751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 err="1"/>
              <a:t>Introduction</a:t>
            </a:r>
            <a:endParaRPr lang="it-IT" dirty="0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7D5B1FB4-0A64-46A6-B8E4-CABB1F344D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1192" y="2213810"/>
            <a:ext cx="11029616" cy="4427621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GB" sz="2000" dirty="0"/>
              <a:t>Our work is based on the paper “Towards Faster And Stabilized Gan Training For High-fidelity Few-shot Image Synthesis”. </a:t>
            </a:r>
          </a:p>
          <a:p>
            <a:pPr marL="0" indent="0" algn="just">
              <a:buNone/>
            </a:pPr>
            <a:endParaRPr lang="en-GB" sz="2000" dirty="0"/>
          </a:p>
          <a:p>
            <a:pPr marL="0" indent="0" algn="just">
              <a:buNone/>
            </a:pPr>
            <a:r>
              <a:rPr lang="it-IT" sz="2000" b="1" dirty="0"/>
              <a:t>OBJECTIVES:</a:t>
            </a:r>
          </a:p>
          <a:p>
            <a:pPr algn="just"/>
            <a:r>
              <a:rPr lang="en-US" sz="2000" dirty="0"/>
              <a:t>Allow users with </a:t>
            </a:r>
            <a:r>
              <a:rPr lang="en-US" sz="2000" b="1" dirty="0"/>
              <a:t>limited computing budget and resources</a:t>
            </a:r>
            <a:r>
              <a:rPr lang="en-US" sz="2000" dirty="0"/>
              <a:t> to train a GAN;</a:t>
            </a:r>
          </a:p>
          <a:p>
            <a:pPr algn="just"/>
            <a:r>
              <a:rPr lang="en-US" sz="2000" dirty="0"/>
              <a:t>Eliminate the requirement of a </a:t>
            </a:r>
            <a:r>
              <a:rPr lang="en-US" sz="2000" b="1" dirty="0"/>
              <a:t>big dataset</a:t>
            </a:r>
            <a:r>
              <a:rPr lang="en-US" sz="2000" dirty="0"/>
              <a:t> for training;</a:t>
            </a:r>
          </a:p>
          <a:p>
            <a:pPr algn="just"/>
            <a:r>
              <a:rPr lang="en-US" sz="2000" dirty="0"/>
              <a:t>Allow to </a:t>
            </a:r>
            <a:r>
              <a:rPr lang="en-US" sz="2000" b="1" dirty="0"/>
              <a:t>train models from scratch</a:t>
            </a:r>
            <a:r>
              <a:rPr lang="en-US" sz="2000" dirty="0"/>
              <a:t> in order to avoid biases typic of the pre-trained models and to let people use </a:t>
            </a:r>
            <a:r>
              <a:rPr lang="en-US" sz="2000" b="1" dirty="0"/>
              <a:t>their own set</a:t>
            </a:r>
            <a:r>
              <a:rPr lang="en-US" sz="2000" dirty="0"/>
              <a:t> of interest images;</a:t>
            </a:r>
          </a:p>
          <a:p>
            <a:pPr algn="just"/>
            <a:r>
              <a:rPr lang="en-US" sz="2000" b="1" dirty="0"/>
              <a:t>Few hours</a:t>
            </a:r>
            <a:r>
              <a:rPr lang="en-US" sz="2000" dirty="0"/>
              <a:t> required for training time;</a:t>
            </a:r>
          </a:p>
          <a:p>
            <a:pPr marL="0" indent="0" algn="just">
              <a:buNone/>
            </a:pPr>
            <a:endParaRPr lang="en-GB" dirty="0"/>
          </a:p>
        </p:txBody>
      </p:sp>
      <p:sp>
        <p:nvSpPr>
          <p:cNvPr id="10" name="Segnaposto contenuto 3">
            <a:extLst>
              <a:ext uri="{FF2B5EF4-FFF2-40B4-BE49-F238E27FC236}">
                <a16:creationId xmlns:a16="http://schemas.microsoft.com/office/drawing/2014/main" id="{EB3B234C-024F-4053-8932-83A38002F261}"/>
              </a:ext>
            </a:extLst>
          </p:cNvPr>
          <p:cNvSpPr txBox="1">
            <a:spLocks/>
          </p:cNvSpPr>
          <p:nvPr/>
        </p:nvSpPr>
        <p:spPr>
          <a:xfrm>
            <a:off x="581192" y="2969809"/>
            <a:ext cx="11029616" cy="31585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Wingdings 2" panose="05020102010507070707" pitchFamily="18" charset="2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67943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COMPARISON WITH ORIGINAL WORK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A41E3CEB-67EF-2045-A704-BE53F3971780}"/>
              </a:ext>
            </a:extLst>
          </p:cNvPr>
          <p:cNvSpPr txBox="1"/>
          <p:nvPr/>
        </p:nvSpPr>
        <p:spPr>
          <a:xfrm>
            <a:off x="1225550" y="5655129"/>
            <a:ext cx="9740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tx2"/>
                </a:solidFill>
              </a:rPr>
              <a:t>FID score </a:t>
            </a:r>
            <a:r>
              <a:rPr lang="it-IT" dirty="0" err="1">
                <a:solidFill>
                  <a:schemeClr val="tx2"/>
                </a:solidFill>
              </a:rPr>
              <a:t>comparison</a:t>
            </a:r>
            <a:r>
              <a:rPr lang="it-IT" dirty="0">
                <a:solidFill>
                  <a:schemeClr val="tx2"/>
                </a:solidFill>
              </a:rPr>
              <a:t> </a:t>
            </a:r>
            <a:r>
              <a:rPr lang="it-IT" dirty="0" err="1">
                <a:solidFill>
                  <a:schemeClr val="tx2"/>
                </a:solidFill>
              </a:rPr>
              <a:t>between</a:t>
            </a:r>
            <a:r>
              <a:rPr lang="it-IT" dirty="0">
                <a:solidFill>
                  <a:schemeClr val="tx2"/>
                </a:solidFill>
              </a:rPr>
              <a:t> </a:t>
            </a:r>
            <a:r>
              <a:rPr lang="it-IT" dirty="0" err="1">
                <a:solidFill>
                  <a:schemeClr val="tx2"/>
                </a:solidFill>
              </a:rPr>
              <a:t>original</a:t>
            </a:r>
            <a:r>
              <a:rPr lang="it-IT" dirty="0">
                <a:solidFill>
                  <a:schemeClr val="tx2"/>
                </a:solidFill>
              </a:rPr>
              <a:t> </a:t>
            </a:r>
            <a:r>
              <a:rPr lang="it-IT" dirty="0" err="1">
                <a:solidFill>
                  <a:schemeClr val="tx2"/>
                </a:solidFill>
              </a:rPr>
              <a:t>paper</a:t>
            </a:r>
            <a:r>
              <a:rPr lang="it-IT" dirty="0">
                <a:solidFill>
                  <a:schemeClr val="tx2"/>
                </a:solidFill>
              </a:rPr>
              <a:t> (</a:t>
            </a:r>
            <a:r>
              <a:rPr lang="it-IT" dirty="0" err="1">
                <a:solidFill>
                  <a:schemeClr val="tx2"/>
                </a:solidFill>
              </a:rPr>
              <a:t>using</a:t>
            </a:r>
            <a:r>
              <a:rPr lang="it-IT" dirty="0">
                <a:solidFill>
                  <a:schemeClr val="tx2"/>
                </a:solidFill>
              </a:rPr>
              <a:t> RTX 2080-Ti) and </a:t>
            </a:r>
            <a:r>
              <a:rPr lang="it-IT" dirty="0" err="1">
                <a:solidFill>
                  <a:schemeClr val="tx2"/>
                </a:solidFill>
              </a:rPr>
              <a:t>ours</a:t>
            </a:r>
            <a:r>
              <a:rPr lang="it-IT" dirty="0">
                <a:solidFill>
                  <a:schemeClr val="tx2"/>
                </a:solidFill>
              </a:rPr>
              <a:t> (</a:t>
            </a:r>
            <a:r>
              <a:rPr lang="it-IT" dirty="0" err="1">
                <a:solidFill>
                  <a:schemeClr val="tx2"/>
                </a:solidFill>
              </a:rPr>
              <a:t>using</a:t>
            </a:r>
            <a:r>
              <a:rPr lang="it-IT" dirty="0">
                <a:solidFill>
                  <a:schemeClr val="tx2"/>
                </a:solidFill>
              </a:rPr>
              <a:t> NVIDIA </a:t>
            </a:r>
            <a:r>
              <a:rPr lang="it-IT" dirty="0" err="1">
                <a:solidFill>
                  <a:schemeClr val="tx2"/>
                </a:solidFill>
              </a:rPr>
              <a:t>GeForce</a:t>
            </a:r>
            <a:r>
              <a:rPr lang="it-IT" dirty="0">
                <a:solidFill>
                  <a:schemeClr val="tx2"/>
                </a:solidFill>
              </a:rPr>
              <a:t> RTX 2070 SUPER and NVIDIA </a:t>
            </a:r>
            <a:r>
              <a:rPr lang="it-IT" dirty="0" err="1">
                <a:solidFill>
                  <a:schemeClr val="tx2"/>
                </a:solidFill>
              </a:rPr>
              <a:t>GeForce</a:t>
            </a:r>
            <a:r>
              <a:rPr lang="it-IT" dirty="0">
                <a:solidFill>
                  <a:schemeClr val="tx2"/>
                </a:solidFill>
              </a:rPr>
              <a:t> GTX 1050-Ti). 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9CECE55B-09E9-3B45-A367-1E23E8F2B1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1250" y="2226129"/>
            <a:ext cx="99695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1466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 err="1"/>
              <a:t>Conclusions</a:t>
            </a:r>
            <a:endParaRPr lang="it-IT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B8A418FA-20AB-4F44-A347-F9DF5F982543}"/>
              </a:ext>
            </a:extLst>
          </p:cNvPr>
          <p:cNvSpPr txBox="1"/>
          <p:nvPr/>
        </p:nvSpPr>
        <p:spPr>
          <a:xfrm>
            <a:off x="581192" y="2878114"/>
            <a:ext cx="1102961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2400" dirty="0" err="1">
                <a:solidFill>
                  <a:schemeClr val="tx2"/>
                </a:solidFill>
              </a:rPr>
              <a:t>Thanks</a:t>
            </a:r>
            <a:r>
              <a:rPr lang="it-IT" sz="2400" dirty="0">
                <a:solidFill>
                  <a:schemeClr val="tx2"/>
                </a:solidFill>
              </a:rPr>
              <a:t> to </a:t>
            </a:r>
            <a:r>
              <a:rPr lang="it-IT" sz="2400" dirty="0" err="1">
                <a:solidFill>
                  <a:schemeClr val="tx2"/>
                </a:solidFill>
              </a:rPr>
              <a:t>FastGAN</a:t>
            </a:r>
            <a:r>
              <a:rPr lang="it-IT" sz="2400" dirty="0">
                <a:solidFill>
                  <a:schemeClr val="tx2"/>
                </a:solidFill>
              </a:rPr>
              <a:t> </a:t>
            </a:r>
            <a:r>
              <a:rPr lang="it-IT" sz="2400" dirty="0" err="1">
                <a:solidFill>
                  <a:schemeClr val="tx2"/>
                </a:solidFill>
              </a:rPr>
              <a:t>improvements</a:t>
            </a:r>
            <a:r>
              <a:rPr lang="it-IT" sz="2400" dirty="0">
                <a:solidFill>
                  <a:schemeClr val="tx2"/>
                </a:solidFill>
              </a:rPr>
              <a:t>, </a:t>
            </a:r>
            <a:r>
              <a:rPr lang="it-IT" sz="2400" dirty="0" err="1">
                <a:solidFill>
                  <a:schemeClr val="tx2"/>
                </a:solidFill>
              </a:rPr>
              <a:t>given</a:t>
            </a:r>
            <a:r>
              <a:rPr lang="it-IT" sz="2400" dirty="0">
                <a:solidFill>
                  <a:schemeClr val="tx2"/>
                </a:solidFill>
              </a:rPr>
              <a:t> small </a:t>
            </a:r>
            <a:r>
              <a:rPr lang="it-IT" sz="2400" dirty="0" err="1">
                <a:solidFill>
                  <a:schemeClr val="tx2"/>
                </a:solidFill>
              </a:rPr>
              <a:t>datasets</a:t>
            </a:r>
            <a:r>
              <a:rPr lang="it-IT" sz="2400" dirty="0">
                <a:solidFill>
                  <a:schemeClr val="tx2"/>
                </a:solidFill>
              </a:rPr>
              <a:t> (sub-</a:t>
            </a:r>
            <a:r>
              <a:rPr lang="it-IT" sz="2400" dirty="0" err="1">
                <a:solidFill>
                  <a:schemeClr val="tx2"/>
                </a:solidFill>
              </a:rPr>
              <a:t>hundred</a:t>
            </a:r>
            <a:r>
              <a:rPr lang="it-IT" sz="2400" dirty="0">
                <a:solidFill>
                  <a:schemeClr val="tx2"/>
                </a:solidFill>
              </a:rPr>
              <a:t> images) and </a:t>
            </a:r>
            <a:r>
              <a:rPr lang="it-IT" sz="2400" dirty="0" err="1">
                <a:solidFill>
                  <a:schemeClr val="tx2"/>
                </a:solidFill>
              </a:rPr>
              <a:t>limited</a:t>
            </a:r>
            <a:r>
              <a:rPr lang="it-IT" sz="2400" dirty="0">
                <a:solidFill>
                  <a:schemeClr val="tx2"/>
                </a:solidFill>
              </a:rPr>
              <a:t> </a:t>
            </a:r>
            <a:r>
              <a:rPr lang="it-IT" sz="2400" dirty="0" err="1">
                <a:solidFill>
                  <a:schemeClr val="tx2"/>
                </a:solidFill>
              </a:rPr>
              <a:t>computing</a:t>
            </a:r>
            <a:r>
              <a:rPr lang="it-IT" sz="2400" dirty="0">
                <a:solidFill>
                  <a:schemeClr val="tx2"/>
                </a:solidFill>
              </a:rPr>
              <a:t> </a:t>
            </a:r>
            <a:r>
              <a:rPr lang="it-IT" sz="2400" dirty="0" err="1">
                <a:solidFill>
                  <a:schemeClr val="tx2"/>
                </a:solidFill>
              </a:rPr>
              <a:t>resources</a:t>
            </a:r>
            <a:r>
              <a:rPr lang="it-IT" sz="2400" dirty="0">
                <a:solidFill>
                  <a:schemeClr val="tx2"/>
                </a:solidFill>
              </a:rPr>
              <a:t>, GAN training can be </a:t>
            </a:r>
            <a:r>
              <a:rPr lang="it-IT" sz="2400" dirty="0" err="1">
                <a:solidFill>
                  <a:schemeClr val="tx2"/>
                </a:solidFill>
              </a:rPr>
              <a:t>stabilized</a:t>
            </a:r>
            <a:r>
              <a:rPr lang="it-IT" sz="2400" dirty="0">
                <a:solidFill>
                  <a:schemeClr val="tx2"/>
                </a:solidFill>
              </a:rPr>
              <a:t> with an </a:t>
            </a:r>
            <a:r>
              <a:rPr lang="it-IT" sz="2400" dirty="0" err="1">
                <a:solidFill>
                  <a:schemeClr val="tx2"/>
                </a:solidFill>
              </a:rPr>
              <a:t>improved</a:t>
            </a:r>
            <a:r>
              <a:rPr lang="it-IT" sz="2400" dirty="0">
                <a:solidFill>
                  <a:schemeClr val="tx2"/>
                </a:solidFill>
              </a:rPr>
              <a:t> </a:t>
            </a:r>
            <a:r>
              <a:rPr lang="it-IT" sz="2400" dirty="0" err="1">
                <a:solidFill>
                  <a:schemeClr val="tx2"/>
                </a:solidFill>
              </a:rPr>
              <a:t>synthesis</a:t>
            </a:r>
            <a:r>
              <a:rPr lang="it-IT" sz="2400" dirty="0">
                <a:solidFill>
                  <a:schemeClr val="tx2"/>
                </a:solidFill>
              </a:rPr>
              <a:t> </a:t>
            </a:r>
            <a:r>
              <a:rPr lang="it-IT" sz="2400" dirty="0" err="1">
                <a:solidFill>
                  <a:schemeClr val="tx2"/>
                </a:solidFill>
              </a:rPr>
              <a:t>quality</a:t>
            </a:r>
            <a:r>
              <a:rPr lang="it-IT" sz="2400" dirty="0">
                <a:solidFill>
                  <a:schemeClr val="tx2"/>
                </a:solidFill>
              </a:rPr>
              <a:t> </a:t>
            </a:r>
            <a:r>
              <a:rPr lang="it-IT" sz="2400" dirty="0" err="1">
                <a:solidFill>
                  <a:schemeClr val="tx2"/>
                </a:solidFill>
              </a:rPr>
              <a:t>using</a:t>
            </a:r>
            <a:r>
              <a:rPr lang="it-IT" sz="2400" dirty="0">
                <a:solidFill>
                  <a:schemeClr val="tx2"/>
                </a:solidFill>
              </a:rPr>
              <a:t> </a:t>
            </a:r>
            <a:r>
              <a:rPr lang="it-IT" sz="2400" dirty="0" err="1">
                <a:solidFill>
                  <a:schemeClr val="tx2"/>
                </a:solidFill>
              </a:rPr>
              <a:t>skip-layer</a:t>
            </a:r>
            <a:r>
              <a:rPr lang="it-IT" sz="2400" dirty="0">
                <a:solidFill>
                  <a:schemeClr val="tx2"/>
                </a:solidFill>
              </a:rPr>
              <a:t> </a:t>
            </a:r>
            <a:r>
              <a:rPr lang="it-IT" sz="2400" dirty="0" err="1">
                <a:solidFill>
                  <a:schemeClr val="tx2"/>
                </a:solidFill>
              </a:rPr>
              <a:t>excitation</a:t>
            </a:r>
            <a:r>
              <a:rPr lang="it-IT" sz="2400" dirty="0">
                <a:solidFill>
                  <a:schemeClr val="tx2"/>
                </a:solidFill>
              </a:rPr>
              <a:t> </a:t>
            </a:r>
            <a:r>
              <a:rPr lang="it-IT" sz="2400" dirty="0" err="1">
                <a:solidFill>
                  <a:schemeClr val="tx2"/>
                </a:solidFill>
              </a:rPr>
              <a:t>mechanism</a:t>
            </a:r>
            <a:r>
              <a:rPr lang="it-IT" sz="2400" dirty="0">
                <a:solidFill>
                  <a:schemeClr val="tx2"/>
                </a:solidFill>
              </a:rPr>
              <a:t> (SLE) and self-</a:t>
            </a:r>
            <a:r>
              <a:rPr lang="it-IT" sz="2400" dirty="0" err="1">
                <a:solidFill>
                  <a:schemeClr val="tx2"/>
                </a:solidFill>
              </a:rPr>
              <a:t>supervised</a:t>
            </a:r>
            <a:r>
              <a:rPr lang="it-IT" sz="2400" dirty="0">
                <a:solidFill>
                  <a:schemeClr val="tx2"/>
                </a:solidFill>
              </a:rPr>
              <a:t> </a:t>
            </a:r>
            <a:r>
              <a:rPr lang="it-IT" sz="2400" dirty="0" err="1">
                <a:solidFill>
                  <a:schemeClr val="tx2"/>
                </a:solidFill>
              </a:rPr>
              <a:t>regularization</a:t>
            </a:r>
            <a:r>
              <a:rPr lang="it-IT" sz="2400" dirty="0">
                <a:solidFill>
                  <a:schemeClr val="tx2"/>
                </a:solidFill>
              </a:rPr>
              <a:t> on the discriminator, </a:t>
            </a:r>
            <a:r>
              <a:rPr lang="it-IT" sz="2400" dirty="0" err="1">
                <a:solidFill>
                  <a:schemeClr val="tx2"/>
                </a:solidFill>
              </a:rPr>
              <a:t>which</a:t>
            </a:r>
            <a:r>
              <a:rPr lang="it-IT" sz="2400" dirty="0">
                <a:solidFill>
                  <a:schemeClr val="tx2"/>
                </a:solidFill>
              </a:rPr>
              <a:t> </a:t>
            </a:r>
            <a:r>
              <a:rPr lang="it-IT" sz="2400" dirty="0" err="1">
                <a:solidFill>
                  <a:schemeClr val="tx2"/>
                </a:solidFill>
              </a:rPr>
              <a:t>boost</a:t>
            </a:r>
            <a:r>
              <a:rPr lang="it-IT" sz="2400" dirty="0">
                <a:solidFill>
                  <a:schemeClr val="tx2"/>
                </a:solidFill>
              </a:rPr>
              <a:t> </a:t>
            </a:r>
            <a:r>
              <a:rPr lang="it-IT" sz="2400" dirty="0" err="1">
                <a:solidFill>
                  <a:schemeClr val="tx2"/>
                </a:solidFill>
              </a:rPr>
              <a:t>synthesis</a:t>
            </a:r>
            <a:r>
              <a:rPr lang="it-IT" sz="2400" dirty="0">
                <a:solidFill>
                  <a:schemeClr val="tx2"/>
                </a:solidFill>
              </a:rPr>
              <a:t> performance of the GAN. </a:t>
            </a:r>
          </a:p>
          <a:p>
            <a:pPr algn="just"/>
            <a:endParaRPr lang="it-IT" sz="2400" dirty="0">
              <a:solidFill>
                <a:schemeClr val="tx2"/>
              </a:solidFill>
            </a:endParaRPr>
          </a:p>
          <a:p>
            <a:pPr algn="just"/>
            <a:r>
              <a:rPr lang="it-IT" sz="2400" dirty="0" err="1">
                <a:solidFill>
                  <a:schemeClr val="tx2"/>
                </a:solidFill>
              </a:rPr>
              <a:t>Obviously</a:t>
            </a:r>
            <a:r>
              <a:rPr lang="it-IT" sz="2400" dirty="0">
                <a:solidFill>
                  <a:schemeClr val="tx2"/>
                </a:solidFill>
              </a:rPr>
              <a:t>, </a:t>
            </a:r>
            <a:r>
              <a:rPr lang="it-IT" sz="2400" dirty="0" err="1">
                <a:solidFill>
                  <a:schemeClr val="tx2"/>
                </a:solidFill>
              </a:rPr>
              <a:t>we</a:t>
            </a:r>
            <a:r>
              <a:rPr lang="it-IT" sz="2400" dirty="0">
                <a:solidFill>
                  <a:schemeClr val="tx2"/>
                </a:solidFill>
              </a:rPr>
              <a:t> </a:t>
            </a:r>
            <a:r>
              <a:rPr lang="it-IT" sz="2400" dirty="0" err="1">
                <a:solidFill>
                  <a:schemeClr val="tx2"/>
                </a:solidFill>
              </a:rPr>
              <a:t>obtained</a:t>
            </a:r>
            <a:r>
              <a:rPr lang="it-IT" sz="2400" dirty="0">
                <a:solidFill>
                  <a:schemeClr val="tx2"/>
                </a:solidFill>
              </a:rPr>
              <a:t> </a:t>
            </a:r>
            <a:r>
              <a:rPr lang="it-IT" sz="2400" dirty="0" err="1">
                <a:solidFill>
                  <a:schemeClr val="tx2"/>
                </a:solidFill>
              </a:rPr>
              <a:t>worse</a:t>
            </a:r>
            <a:r>
              <a:rPr lang="it-IT" sz="2400" dirty="0">
                <a:solidFill>
                  <a:schemeClr val="tx2"/>
                </a:solidFill>
              </a:rPr>
              <a:t> </a:t>
            </a:r>
            <a:r>
              <a:rPr lang="it-IT" sz="2400" dirty="0" err="1">
                <a:solidFill>
                  <a:schemeClr val="tx2"/>
                </a:solidFill>
              </a:rPr>
              <a:t>results</a:t>
            </a:r>
            <a:r>
              <a:rPr lang="it-IT" sz="2400" dirty="0">
                <a:solidFill>
                  <a:schemeClr val="tx2"/>
                </a:solidFill>
              </a:rPr>
              <a:t> with </a:t>
            </a:r>
            <a:r>
              <a:rPr lang="it-IT" sz="2400" dirty="0" err="1">
                <a:solidFill>
                  <a:schemeClr val="tx2"/>
                </a:solidFill>
              </a:rPr>
              <a:t>respect</a:t>
            </a:r>
            <a:r>
              <a:rPr lang="it-IT" sz="2400" dirty="0">
                <a:solidFill>
                  <a:schemeClr val="tx2"/>
                </a:solidFill>
              </a:rPr>
              <a:t> to the </a:t>
            </a:r>
            <a:r>
              <a:rPr lang="it-IT" sz="2400" dirty="0" err="1">
                <a:solidFill>
                  <a:schemeClr val="tx2"/>
                </a:solidFill>
              </a:rPr>
              <a:t>original</a:t>
            </a:r>
            <a:r>
              <a:rPr lang="it-IT" sz="2400" dirty="0">
                <a:solidFill>
                  <a:schemeClr val="tx2"/>
                </a:solidFill>
              </a:rPr>
              <a:t> work, </a:t>
            </a:r>
            <a:r>
              <a:rPr lang="it-IT" sz="2400" dirty="0" err="1">
                <a:solidFill>
                  <a:schemeClr val="tx2"/>
                </a:solidFill>
              </a:rPr>
              <a:t>since</a:t>
            </a:r>
            <a:r>
              <a:rPr lang="it-IT" sz="2400" dirty="0">
                <a:solidFill>
                  <a:schemeClr val="tx2"/>
                </a:solidFill>
              </a:rPr>
              <a:t> </a:t>
            </a:r>
            <a:r>
              <a:rPr lang="it-IT" sz="2400" dirty="0" err="1">
                <a:solidFill>
                  <a:schemeClr val="tx2"/>
                </a:solidFill>
              </a:rPr>
              <a:t>we</a:t>
            </a:r>
            <a:r>
              <a:rPr lang="it-IT" sz="2400" dirty="0">
                <a:solidFill>
                  <a:schemeClr val="tx2"/>
                </a:solidFill>
              </a:rPr>
              <a:t> </a:t>
            </a:r>
            <a:r>
              <a:rPr lang="it-IT" sz="2400" dirty="0" err="1">
                <a:solidFill>
                  <a:schemeClr val="tx2"/>
                </a:solidFill>
              </a:rPr>
              <a:t>had</a:t>
            </a:r>
            <a:r>
              <a:rPr lang="it-IT" sz="2400" dirty="0">
                <a:solidFill>
                  <a:schemeClr val="tx2"/>
                </a:solidFill>
              </a:rPr>
              <a:t> more </a:t>
            </a:r>
            <a:r>
              <a:rPr lang="it-IT" sz="2400" dirty="0" err="1">
                <a:solidFill>
                  <a:schemeClr val="tx2"/>
                </a:solidFill>
              </a:rPr>
              <a:t>limited</a:t>
            </a:r>
            <a:r>
              <a:rPr lang="it-IT" sz="2400" dirty="0">
                <a:solidFill>
                  <a:schemeClr val="tx2"/>
                </a:solidFill>
              </a:rPr>
              <a:t> </a:t>
            </a:r>
            <a:r>
              <a:rPr lang="it-IT" sz="2400" dirty="0" err="1">
                <a:solidFill>
                  <a:schemeClr val="tx2"/>
                </a:solidFill>
              </a:rPr>
              <a:t>computing</a:t>
            </a:r>
            <a:r>
              <a:rPr lang="it-IT" sz="2400" dirty="0">
                <a:solidFill>
                  <a:schemeClr val="tx2"/>
                </a:solidFill>
              </a:rPr>
              <a:t> </a:t>
            </a:r>
            <a:r>
              <a:rPr lang="it-IT" sz="2400" dirty="0" err="1">
                <a:solidFill>
                  <a:schemeClr val="tx2"/>
                </a:solidFill>
              </a:rPr>
              <a:t>resources</a:t>
            </a:r>
            <a:r>
              <a:rPr lang="it-IT" sz="2400" dirty="0">
                <a:solidFill>
                  <a:schemeClr val="tx2"/>
                </a:solidFill>
              </a:rPr>
              <a:t>; </a:t>
            </a:r>
            <a:r>
              <a:rPr lang="it-IT" sz="2400" dirty="0" err="1">
                <a:solidFill>
                  <a:schemeClr val="tx2"/>
                </a:solidFill>
              </a:rPr>
              <a:t>said</a:t>
            </a:r>
            <a:r>
              <a:rPr lang="it-IT" sz="2400" dirty="0">
                <a:solidFill>
                  <a:schemeClr val="tx2"/>
                </a:solidFill>
              </a:rPr>
              <a:t> </a:t>
            </a:r>
            <a:r>
              <a:rPr lang="it-IT" sz="2400" dirty="0" err="1">
                <a:solidFill>
                  <a:schemeClr val="tx2"/>
                </a:solidFill>
              </a:rPr>
              <a:t>that</a:t>
            </a:r>
            <a:r>
              <a:rPr lang="it-IT" sz="2400" dirty="0">
                <a:solidFill>
                  <a:schemeClr val="tx2"/>
                </a:solidFill>
              </a:rPr>
              <a:t>, </a:t>
            </a:r>
            <a:r>
              <a:rPr lang="it-IT" sz="2400" dirty="0" err="1">
                <a:solidFill>
                  <a:schemeClr val="tx2"/>
                </a:solidFill>
              </a:rPr>
              <a:t>these</a:t>
            </a:r>
            <a:r>
              <a:rPr lang="it-IT" sz="2400" dirty="0">
                <a:solidFill>
                  <a:schemeClr val="tx2"/>
                </a:solidFill>
              </a:rPr>
              <a:t> </a:t>
            </a:r>
            <a:r>
              <a:rPr lang="it-IT" sz="2400" dirty="0" err="1">
                <a:solidFill>
                  <a:schemeClr val="tx2"/>
                </a:solidFill>
              </a:rPr>
              <a:t>results</a:t>
            </a:r>
            <a:r>
              <a:rPr lang="it-IT" sz="2400" dirty="0">
                <a:solidFill>
                  <a:schemeClr val="tx2"/>
                </a:solidFill>
              </a:rPr>
              <a:t> </a:t>
            </a:r>
            <a:r>
              <a:rPr lang="it-IT" sz="2400" dirty="0" err="1">
                <a:solidFill>
                  <a:schemeClr val="tx2"/>
                </a:solidFill>
              </a:rPr>
              <a:t>were</a:t>
            </a:r>
            <a:r>
              <a:rPr lang="it-IT" sz="2400" dirty="0">
                <a:solidFill>
                  <a:schemeClr val="tx2"/>
                </a:solidFill>
              </a:rPr>
              <a:t> </a:t>
            </a:r>
            <a:r>
              <a:rPr lang="it-IT" sz="2400" dirty="0" err="1">
                <a:solidFill>
                  <a:schemeClr val="tx2"/>
                </a:solidFill>
              </a:rPr>
              <a:t>still</a:t>
            </a:r>
            <a:r>
              <a:rPr lang="it-IT" sz="2400" dirty="0">
                <a:solidFill>
                  <a:schemeClr val="tx2"/>
                </a:solidFill>
              </a:rPr>
              <a:t> </a:t>
            </a:r>
            <a:r>
              <a:rPr lang="it-IT" sz="2400" dirty="0" err="1">
                <a:solidFill>
                  <a:schemeClr val="tx2"/>
                </a:solidFill>
              </a:rPr>
              <a:t>considerable</a:t>
            </a:r>
            <a:r>
              <a:rPr lang="it-IT" sz="2400" dirty="0">
                <a:solidFill>
                  <a:schemeClr val="tx2"/>
                </a:solidFill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8739824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ttangolo 9">
            <a:extLst>
              <a:ext uri="{FF2B5EF4-FFF2-40B4-BE49-F238E27FC236}">
                <a16:creationId xmlns:a16="http://schemas.microsoft.com/office/drawing/2014/main" id="{379F11E2-8BA5-4C5C-AE7C-361E5EA011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7C00E1DA-EC7C-40FC-95E3-11FDCD2E4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0F87E73C-2B1A-4602-BFBE-CFE1E55D9B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2146" y="1419226"/>
            <a:ext cx="3453167" cy="1746762"/>
          </a:xfrm>
        </p:spPr>
        <p:txBody>
          <a:bodyPr rtlCol="0">
            <a:normAutofit/>
          </a:bodyPr>
          <a:lstStyle/>
          <a:p>
            <a:pPr rtl="0"/>
            <a:r>
              <a:rPr lang="it-IT" dirty="0">
                <a:solidFill>
                  <a:srgbClr val="FFFFFF"/>
                </a:solidFill>
              </a:rPr>
              <a:t>end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A9CB511D-EA45-4336-847C-1252667143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96275" y="3505095"/>
            <a:ext cx="3081576" cy="2629006"/>
          </a:xfrm>
        </p:spPr>
        <p:txBody>
          <a:bodyPr rtlCol="0">
            <a:normAutofit/>
          </a:bodyPr>
          <a:lstStyle/>
          <a:p>
            <a:pPr rtl="0"/>
            <a:endParaRPr lang="it-IT" dirty="0">
              <a:solidFill>
                <a:schemeClr val="bg2"/>
              </a:solidFill>
            </a:endParaRPr>
          </a:p>
          <a:p>
            <a:pPr rtl="0"/>
            <a:endParaRPr lang="it-IT" dirty="0">
              <a:solidFill>
                <a:schemeClr val="bg2"/>
              </a:solidFill>
            </a:endParaRPr>
          </a:p>
        </p:txBody>
      </p:sp>
      <p:grpSp>
        <p:nvGrpSpPr>
          <p:cNvPr id="14" name="Gruppo 13">
            <a:extLst>
              <a:ext uri="{FF2B5EF4-FFF2-40B4-BE49-F238E27FC236}">
                <a16:creationId xmlns:a16="http://schemas.microsoft.com/office/drawing/2014/main" id="{9A421166-2996-41A7-B094-AE5316F34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5" name="Rettangolo 14">
              <a:extLst>
                <a:ext uri="{FF2B5EF4-FFF2-40B4-BE49-F238E27FC236}">
                  <a16:creationId xmlns:a16="http://schemas.microsoft.com/office/drawing/2014/main" id="{FDBB1B92-A3EB-43E4-8FAB-D20E8ED14C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ttangolo 15">
              <a:extLst>
                <a:ext uri="{FF2B5EF4-FFF2-40B4-BE49-F238E27FC236}">
                  <a16:creationId xmlns:a16="http://schemas.microsoft.com/office/drawing/2014/main" id="{3F3972F4-FE7E-48EA-AAD8-9BE5750A66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ttangolo 16">
              <a:extLst>
                <a:ext uri="{FF2B5EF4-FFF2-40B4-BE49-F238E27FC236}">
                  <a16:creationId xmlns:a16="http://schemas.microsoft.com/office/drawing/2014/main" id="{221614E5-870B-4D5E-A43B-8FF7E53234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8" name="Immagine 7">
            <a:extLst>
              <a:ext uri="{FF2B5EF4-FFF2-40B4-BE49-F238E27FC236}">
                <a16:creationId xmlns:a16="http://schemas.microsoft.com/office/drawing/2014/main" id="{EEB9F975-9D7E-E94E-B925-0DAB4268B3A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630" r="11221"/>
          <a:stretch/>
        </p:blipFill>
        <p:spPr>
          <a:xfrm>
            <a:off x="446533" y="713664"/>
            <a:ext cx="7482126" cy="5676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3474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ttangolo 21">
            <a:extLst>
              <a:ext uri="{FF2B5EF4-FFF2-40B4-BE49-F238E27FC236}">
                <a16:creationId xmlns:a16="http://schemas.microsoft.com/office/drawing/2014/main" id="{BFDA9692-ECDC-4B59-86B2-8C90FDE1A0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6712"/>
            <a:ext cx="12192000" cy="632128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/>
          </a:p>
        </p:txBody>
      </p:sp>
      <p:sp>
        <p:nvSpPr>
          <p:cNvPr id="24" name="Rettangolo 23">
            <a:extLst>
              <a:ext uri="{FF2B5EF4-FFF2-40B4-BE49-F238E27FC236}">
                <a16:creationId xmlns:a16="http://schemas.microsoft.com/office/drawing/2014/main" id="{12C05506-42A1-49C0-9D87-081CCD9023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5B040558-A365-4CCE-92FA-5A48CD98F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5264487"/>
            <a:ext cx="11029616" cy="718870"/>
          </a:xfrm>
        </p:spPr>
        <p:txBody>
          <a:bodyPr rtlCol="0">
            <a:normAutofit/>
          </a:bodyPr>
          <a:lstStyle/>
          <a:p>
            <a:pPr rtl="0"/>
            <a:r>
              <a:rPr lang="it-IT" dirty="0">
                <a:solidFill>
                  <a:srgbClr val="FFFEFF"/>
                </a:solidFill>
              </a:rPr>
              <a:t>IMPLEMENTATION</a:t>
            </a:r>
          </a:p>
        </p:txBody>
      </p:sp>
      <p:graphicFrame>
        <p:nvGraphicFramePr>
          <p:cNvPr id="4" name="Segnaposto contenuto 3" descr="Elemento grafico SmartArt icona">
            <a:extLst>
              <a:ext uri="{FF2B5EF4-FFF2-40B4-BE49-F238E27FC236}">
                <a16:creationId xmlns:a16="http://schemas.microsoft.com/office/drawing/2014/main" id="{81E592E1-99DF-4294-A2E9-EF46299BD3F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16204239"/>
              </p:ext>
            </p:extLst>
          </p:nvPr>
        </p:nvGraphicFramePr>
        <p:xfrm>
          <a:off x="642938" y="858445"/>
          <a:ext cx="10906125" cy="33652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2" name="Segnaposto contenuto 3">
            <a:extLst>
              <a:ext uri="{FF2B5EF4-FFF2-40B4-BE49-F238E27FC236}">
                <a16:creationId xmlns:a16="http://schemas.microsoft.com/office/drawing/2014/main" id="{7FB375CD-DE87-D74A-8FCE-71C0FE29E9E1}"/>
              </a:ext>
            </a:extLst>
          </p:cNvPr>
          <p:cNvSpPr txBox="1">
            <a:spLocks/>
          </p:cNvSpPr>
          <p:nvPr/>
        </p:nvSpPr>
        <p:spPr>
          <a:xfrm>
            <a:off x="642937" y="3697355"/>
            <a:ext cx="11095740" cy="14582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it-IT" b="1" dirty="0"/>
              <a:t>H</a:t>
            </a:r>
            <a:r>
              <a:rPr lang="en-GB" b="1" dirty="0"/>
              <a:t>ARDWARE ADOPTED: </a:t>
            </a:r>
          </a:p>
          <a:p>
            <a:pPr algn="just"/>
            <a:r>
              <a:rPr lang="en-GB" dirty="0"/>
              <a:t>NVIDIA GeForce RTX 2070 SUPER (8GB of VRAM) </a:t>
            </a:r>
          </a:p>
          <a:p>
            <a:pPr algn="just"/>
            <a:r>
              <a:rPr lang="en-GB" dirty="0"/>
              <a:t>NVIDIA GeForce GTX 1050-Ti (4GB of VRAM)</a:t>
            </a:r>
          </a:p>
        </p:txBody>
      </p:sp>
    </p:spTree>
    <p:extLst>
      <p:ext uri="{BB962C8B-B14F-4D97-AF65-F5344CB8AC3E}">
        <p14:creationId xmlns:p14="http://schemas.microsoft.com/office/powerpoint/2010/main" val="17033425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 err="1"/>
              <a:t>Gan’s</a:t>
            </a:r>
            <a:r>
              <a:rPr lang="it-IT" dirty="0"/>
              <a:t> </a:t>
            </a:r>
            <a:r>
              <a:rPr lang="it-IT" dirty="0" err="1"/>
              <a:t>Problems</a:t>
            </a:r>
            <a:endParaRPr lang="it-IT" dirty="0"/>
          </a:p>
        </p:txBody>
      </p:sp>
      <p:sp>
        <p:nvSpPr>
          <p:cNvPr id="10" name="Segnaposto contenuto 3">
            <a:extLst>
              <a:ext uri="{FF2B5EF4-FFF2-40B4-BE49-F238E27FC236}">
                <a16:creationId xmlns:a16="http://schemas.microsoft.com/office/drawing/2014/main" id="{EB3B234C-024F-4053-8932-83A38002F261}"/>
              </a:ext>
            </a:extLst>
          </p:cNvPr>
          <p:cNvSpPr txBox="1">
            <a:spLocks/>
          </p:cNvSpPr>
          <p:nvPr/>
        </p:nvSpPr>
        <p:spPr>
          <a:xfrm>
            <a:off x="581192" y="2069563"/>
            <a:ext cx="11029615" cy="271887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b="1" dirty="0"/>
              <a:t>Accelerate training:</a:t>
            </a:r>
            <a:r>
              <a:rPr lang="en-US" dirty="0"/>
              <a:t> this problem has been approached from various perspectives, but this brought only </a:t>
            </a:r>
            <a:r>
              <a:rPr lang="en-US" i="1" dirty="0"/>
              <a:t>very limited improvements</a:t>
            </a:r>
            <a:r>
              <a:rPr lang="en-US" dirty="0"/>
              <a:t> in training speed, while not enhancing quality within the shortened training time;</a:t>
            </a:r>
          </a:p>
          <a:p>
            <a:pPr algn="just"/>
            <a:r>
              <a:rPr lang="en-US" b="1" dirty="0"/>
              <a:t>High resolution training: </a:t>
            </a:r>
            <a:r>
              <a:rPr lang="en-US" dirty="0"/>
              <a:t>this made GAN </a:t>
            </a:r>
            <a:r>
              <a:rPr lang="en-US" i="1" dirty="0"/>
              <a:t>much harder to converge</a:t>
            </a:r>
            <a:r>
              <a:rPr lang="en-US" dirty="0"/>
              <a:t>. There were some approaches trying to solve this problem, but they led to a slightly greater computational cost, consuming more GPU memory and requiring more training time;</a:t>
            </a:r>
          </a:p>
          <a:p>
            <a:pPr algn="just"/>
            <a:r>
              <a:rPr lang="en-US" b="1" dirty="0"/>
              <a:t>Stabilize training: </a:t>
            </a:r>
            <a:r>
              <a:rPr lang="en-US" i="1" dirty="0"/>
              <a:t>mode-collapse</a:t>
            </a:r>
            <a:r>
              <a:rPr lang="en-US" dirty="0"/>
              <a:t> on the generator is a big challenge when training GANs, given fewer training samples and lower computational power and budgets (smaller batch-size). There were approaches that tried to solve this problem, but they worked only on low resolution images with unlimited computing resources.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C0ED739D-70E6-44CC-A0E8-85C9F268B4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2173" y="4897627"/>
            <a:ext cx="5639090" cy="1828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2999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 err="1"/>
              <a:t>F</a:t>
            </a:r>
            <a:r>
              <a:rPr lang="it-IT" cap="none" dirty="0" err="1"/>
              <a:t>ast</a:t>
            </a:r>
            <a:r>
              <a:rPr lang="it-IT" dirty="0" err="1"/>
              <a:t>GAN</a:t>
            </a:r>
            <a:r>
              <a:rPr lang="it-IT" dirty="0"/>
              <a:t> Solution</a:t>
            </a:r>
          </a:p>
        </p:txBody>
      </p:sp>
      <p:sp>
        <p:nvSpPr>
          <p:cNvPr id="10" name="Segnaposto contenuto 3">
            <a:extLst>
              <a:ext uri="{FF2B5EF4-FFF2-40B4-BE49-F238E27FC236}">
                <a16:creationId xmlns:a16="http://schemas.microsoft.com/office/drawing/2014/main" id="{EB3B234C-024F-4053-8932-83A38002F261}"/>
              </a:ext>
            </a:extLst>
          </p:cNvPr>
          <p:cNvSpPr txBox="1">
            <a:spLocks/>
          </p:cNvSpPr>
          <p:nvPr/>
        </p:nvSpPr>
        <p:spPr>
          <a:xfrm>
            <a:off x="581192" y="2065865"/>
            <a:ext cx="11029615" cy="44478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2400" dirty="0" err="1"/>
              <a:t>FastGAN</a:t>
            </a:r>
            <a:r>
              <a:rPr lang="en-US" sz="2400" dirty="0"/>
              <a:t> reaches the objectives based on the </a:t>
            </a:r>
            <a:r>
              <a:rPr lang="it-IT" sz="2400" dirty="0"/>
              <a:t>following </a:t>
            </a:r>
            <a:r>
              <a:rPr lang="it-IT" sz="2400" dirty="0" err="1"/>
              <a:t>two</a:t>
            </a:r>
            <a:r>
              <a:rPr lang="it-IT" sz="2400" dirty="0"/>
              <a:t> techniques:</a:t>
            </a:r>
            <a:endParaRPr lang="en-US" sz="2400" dirty="0"/>
          </a:p>
          <a:p>
            <a:pPr algn="just"/>
            <a:r>
              <a:rPr lang="en-US" sz="2400" b="1" dirty="0"/>
              <a:t>Skip-Layer channel-wise Excitation module: </a:t>
            </a:r>
            <a:r>
              <a:rPr lang="en-US" sz="2400" dirty="0"/>
              <a:t>revises channel responses on high-scale feature-maps using low-scale activations and allows </a:t>
            </a:r>
            <a:r>
              <a:rPr lang="en-US" sz="2400" i="1" dirty="0"/>
              <a:t>to reach a faster training</a:t>
            </a:r>
            <a:r>
              <a:rPr lang="en-US" sz="2400" dirty="0"/>
              <a:t> using a more robust gradient flow throughout the model weights;</a:t>
            </a:r>
          </a:p>
          <a:p>
            <a:pPr algn="just"/>
            <a:r>
              <a:rPr lang="en-US" sz="2400" b="1" dirty="0"/>
              <a:t>Self-supervised discriminator D trained as a feature-encoder with an extra decoder: </a:t>
            </a:r>
            <a:r>
              <a:rPr lang="en-US" sz="2400" dirty="0"/>
              <a:t>this discriminator is forced to learn a feature-map that covers more regions from an image in input; in this way </a:t>
            </a:r>
            <a:r>
              <a:rPr lang="en-US" sz="2400" i="1" dirty="0"/>
              <a:t>it gives richer signals</a:t>
            </a:r>
            <a:r>
              <a:rPr lang="en-US" sz="2400" dirty="0"/>
              <a:t> in order to train G. It has been shown that auto-encoding is the best self-supervision strategy for D.</a:t>
            </a:r>
          </a:p>
          <a:p>
            <a:pPr marL="0" indent="0" algn="just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45433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 err="1"/>
              <a:t>F</a:t>
            </a:r>
            <a:r>
              <a:rPr lang="it-IT" cap="none" dirty="0" err="1"/>
              <a:t>ast</a:t>
            </a:r>
            <a:r>
              <a:rPr lang="it-IT" dirty="0" err="1"/>
              <a:t>GAN</a:t>
            </a:r>
            <a:r>
              <a:rPr lang="it-IT" dirty="0"/>
              <a:t> </a:t>
            </a:r>
            <a:r>
              <a:rPr lang="it-IT" dirty="0" err="1"/>
              <a:t>method</a:t>
            </a:r>
            <a:endParaRPr lang="it-IT" dirty="0"/>
          </a:p>
        </p:txBody>
      </p:sp>
      <p:sp>
        <p:nvSpPr>
          <p:cNvPr id="10" name="Segnaposto contenuto 3">
            <a:extLst>
              <a:ext uri="{FF2B5EF4-FFF2-40B4-BE49-F238E27FC236}">
                <a16:creationId xmlns:a16="http://schemas.microsoft.com/office/drawing/2014/main" id="{EB3B234C-024F-4053-8932-83A38002F261}"/>
              </a:ext>
            </a:extLst>
          </p:cNvPr>
          <p:cNvSpPr txBox="1">
            <a:spLocks/>
          </p:cNvSpPr>
          <p:nvPr/>
        </p:nvSpPr>
        <p:spPr>
          <a:xfrm>
            <a:off x="581192" y="2065865"/>
            <a:ext cx="11029615" cy="44478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2400" dirty="0"/>
              <a:t>In order to optimize GANs with respect to the SOTA models, in </a:t>
            </a:r>
            <a:r>
              <a:rPr lang="en-US" sz="2400" dirty="0" err="1"/>
              <a:t>FastGAN</a:t>
            </a:r>
            <a:r>
              <a:rPr lang="en-US" sz="2400" dirty="0"/>
              <a:t> is adopted a </a:t>
            </a:r>
            <a:r>
              <a:rPr lang="en-US" sz="2400" b="1" dirty="0"/>
              <a:t>lightweight model</a:t>
            </a:r>
            <a:r>
              <a:rPr lang="en-US" sz="2400" dirty="0"/>
              <a:t>, using a single convolutional layer on each resolution in the generator.</a:t>
            </a:r>
          </a:p>
          <a:p>
            <a:pPr marL="0" indent="0" algn="just">
              <a:buNone/>
            </a:pPr>
            <a:endParaRPr lang="en-US" sz="2400" dirty="0"/>
          </a:p>
          <a:p>
            <a:pPr marL="0" indent="0" algn="just">
              <a:buNone/>
            </a:pPr>
            <a:r>
              <a:rPr lang="en-US" sz="2400" dirty="0"/>
              <a:t>On the high resolutions in both generator and discriminator, only three channels for the convolutional layers are applied in input and output. This structure helps making </a:t>
            </a:r>
            <a:r>
              <a:rPr lang="en-US" sz="2400" dirty="0" err="1"/>
              <a:t>FastGAN</a:t>
            </a:r>
            <a:r>
              <a:rPr lang="en-US" sz="2400" dirty="0"/>
              <a:t> </a:t>
            </a:r>
            <a:r>
              <a:rPr lang="en-US" sz="2400" i="1" dirty="0"/>
              <a:t>faster to train</a:t>
            </a:r>
            <a:r>
              <a:rPr lang="en-US" sz="2400" dirty="0"/>
              <a:t>, remaining, at the same time, strong on small datasets.</a:t>
            </a:r>
          </a:p>
        </p:txBody>
      </p:sp>
    </p:spTree>
    <p:extLst>
      <p:ext uri="{BB962C8B-B14F-4D97-AF65-F5344CB8AC3E}">
        <p14:creationId xmlns:p14="http://schemas.microsoft.com/office/powerpoint/2010/main" val="10047467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Method: Skip-Layer Channel-</a:t>
            </a:r>
            <a:r>
              <a:rPr lang="it-IT" dirty="0" err="1"/>
              <a:t>Wise</a:t>
            </a:r>
            <a:r>
              <a:rPr lang="it-IT" dirty="0"/>
              <a:t> </a:t>
            </a:r>
            <a:r>
              <a:rPr lang="it-IT" dirty="0" err="1"/>
              <a:t>Excitation</a:t>
            </a:r>
            <a:endParaRPr lang="it-IT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Segnaposto contenuto 3">
                <a:extLst>
                  <a:ext uri="{FF2B5EF4-FFF2-40B4-BE49-F238E27FC236}">
                    <a16:creationId xmlns:a16="http://schemas.microsoft.com/office/drawing/2014/main" id="{EB3B234C-024F-4053-8932-83A38002F26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57700" y="2043013"/>
                <a:ext cx="7153109" cy="4085329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marL="306000" indent="-306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630000" indent="-306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900000" indent="-270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242000" indent="-234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602000" indent="-234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19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22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5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8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just">
                  <a:buNone/>
                </a:pPr>
                <a:r>
                  <a:rPr lang="en-GB" dirty="0"/>
                  <a:t>FastGAN reaches the objectives based on the following two techniques:</a:t>
                </a:r>
              </a:p>
              <a:p>
                <a:pPr algn="just"/>
                <a:r>
                  <a:rPr lang="en-GB" dirty="0"/>
                  <a:t>Multiplication between activations, instead of addition, giving to one side of activations the spatial dimension of 1</a:t>
                </a:r>
                <a:r>
                  <a:rPr lang="en-GB" baseline="30000" dirty="0"/>
                  <a:t>2</a:t>
                </a:r>
                <a:r>
                  <a:rPr lang="en-GB" dirty="0"/>
                  <a:t>, to eliminate the complex computation of convolution;</a:t>
                </a:r>
              </a:p>
              <a:p>
                <a:pPr algn="just"/>
                <a:r>
                  <a:rPr lang="en-GB" dirty="0"/>
                  <a:t>Skip-connection in a much larger range than previous residual-block used in GAN: </a:t>
                </a:r>
              </a:p>
              <a:p>
                <a:pPr lvl="1" algn="just">
                  <a:buFont typeface="Arial" panose="020B0604020202020204" pitchFamily="34" charset="0"/>
                  <a:buChar char="•"/>
                </a:pPr>
                <a:r>
                  <a:rPr lang="en-GB" dirty="0"/>
                  <a:t>8</a:t>
                </a:r>
                <a:r>
                  <a:rPr lang="en-GB" baseline="30000" dirty="0"/>
                  <a:t>2</a:t>
                </a:r>
                <a:r>
                  <a:rPr lang="en-GB" dirty="0"/>
                  <a:t> – 128</a:t>
                </a:r>
                <a:r>
                  <a:rPr lang="en-GB" baseline="30000" dirty="0"/>
                  <a:t>2</a:t>
                </a:r>
              </a:p>
              <a:p>
                <a:pPr lvl="1" algn="just">
                  <a:buFont typeface="Arial" panose="020B0604020202020204" pitchFamily="34" charset="0"/>
                  <a:buChar char="•"/>
                </a:pPr>
                <a:r>
                  <a:rPr lang="en-GB" dirty="0"/>
                  <a:t>16</a:t>
                </a:r>
                <a:r>
                  <a:rPr lang="en-GB" baseline="30000" dirty="0"/>
                  <a:t>2</a:t>
                </a:r>
                <a:r>
                  <a:rPr lang="en-GB" dirty="0"/>
                  <a:t> – 256</a:t>
                </a:r>
                <a:r>
                  <a:rPr lang="en-GB" baseline="30000" dirty="0"/>
                  <a:t>2</a:t>
                </a:r>
              </a:p>
              <a:p>
                <a:pPr lvl="1" algn="just">
                  <a:buFont typeface="Arial" panose="020B0604020202020204" pitchFamily="34" charset="0"/>
                  <a:buChar char="•"/>
                </a:pPr>
                <a:r>
                  <a:rPr lang="en-GB" dirty="0"/>
                  <a:t>32</a:t>
                </a:r>
                <a:r>
                  <a:rPr lang="en-GB" baseline="30000" dirty="0"/>
                  <a:t>2</a:t>
                </a:r>
                <a:r>
                  <a:rPr lang="en-GB" dirty="0"/>
                  <a:t> </a:t>
                </a:r>
                <a:r>
                  <a:rPr lang="en-GB" dirty="0">
                    <a:sym typeface="Wingdings" pitchFamily="2" charset="2"/>
                  </a:rPr>
                  <a:t>– 512</a:t>
                </a:r>
                <a:r>
                  <a:rPr lang="en-GB" baseline="30000" dirty="0">
                    <a:sym typeface="Wingdings" pitchFamily="2" charset="2"/>
                  </a:rPr>
                  <a:t>2</a:t>
                </a:r>
                <a:endParaRPr lang="en-GB" dirty="0"/>
              </a:p>
              <a:p>
                <a:pPr marL="0" indent="0" algn="just">
                  <a:buNone/>
                </a:pPr>
                <a:r>
                  <a:rPr lang="en-GB" dirty="0"/>
                  <a:t>The Skip-Layer Excitation module is defined as:</a:t>
                </a:r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ℱ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it-IT" b="0" i="1" baseline="-25000" smtClean="0">
                              <a:latin typeface="Cambria Math" panose="02040503050406030204" pitchFamily="18" charset="0"/>
                            </a:rPr>
                            <m:t>𝑙𝑜𝑤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it-IT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1" i="1" smtClean="0">
                                      <a:latin typeface="Cambria Math" panose="02040503050406030204" pitchFamily="18" charset="0"/>
                                    </a:rPr>
                                    <m:t>𝑾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it-IT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  <m:r>
                        <a:rPr lang="it-IT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h𝑖𝑔h</m:t>
                      </m:r>
                    </m:oMath>
                  </m:oMathPara>
                </a14:m>
                <a:endParaRPr lang="en-GB" baseline="30000" dirty="0">
                  <a:sym typeface="Wingdings" pitchFamily="2" charset="2"/>
                </a:endParaRPr>
              </a:p>
              <a:p>
                <a:pPr marL="324000" lvl="1" indent="0">
                  <a:buNone/>
                </a:pPr>
                <a:endParaRPr lang="en-GB" baseline="30000" dirty="0">
                  <a:sym typeface="Wingdings" pitchFamily="2" charset="2"/>
                </a:endParaRPr>
              </a:p>
            </p:txBody>
          </p:sp>
        </mc:Choice>
        <mc:Fallback>
          <p:sp>
            <p:nvSpPr>
              <p:cNvPr id="10" name="Segnaposto contenuto 3">
                <a:extLst>
                  <a:ext uri="{FF2B5EF4-FFF2-40B4-BE49-F238E27FC236}">
                    <a16:creationId xmlns:a16="http://schemas.microsoft.com/office/drawing/2014/main" id="{EB3B234C-024F-4053-8932-83A38002F2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7700" y="2043013"/>
                <a:ext cx="7153109" cy="4085329"/>
              </a:xfrm>
              <a:prstGeom prst="rect">
                <a:avLst/>
              </a:prstGeom>
              <a:blipFill>
                <a:blip r:embed="rId3"/>
                <a:stretch>
                  <a:fillRect l="-531" t="-1238" r="-70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magine 3">
            <a:extLst>
              <a:ext uri="{FF2B5EF4-FFF2-40B4-BE49-F238E27FC236}">
                <a16:creationId xmlns:a16="http://schemas.microsoft.com/office/drawing/2014/main" id="{D1AF1AB2-0504-45AE-9787-38AE802D16D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2164"/>
          <a:stretch/>
        </p:blipFill>
        <p:spPr>
          <a:xfrm>
            <a:off x="581191" y="2197555"/>
            <a:ext cx="3736809" cy="418643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A4D156F4-729A-3944-8C04-ECDB869DD86D}"/>
                  </a:ext>
                </a:extLst>
              </p:cNvPr>
              <p:cNvSpPr txBox="1"/>
              <p:nvPr/>
            </p:nvSpPr>
            <p:spPr>
              <a:xfrm>
                <a:off x="4555235" y="6021287"/>
                <a:ext cx="6819901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it-IT" dirty="0" err="1">
                    <a:solidFill>
                      <a:schemeClr val="tx2"/>
                    </a:solidFill>
                  </a:rPr>
                  <a:t>Generator’s</a:t>
                </a:r>
                <a:r>
                  <a:rPr lang="it-IT" dirty="0">
                    <a:solidFill>
                      <a:schemeClr val="tx2"/>
                    </a:solidFill>
                  </a:rPr>
                  <a:t> </a:t>
                </a:r>
                <a:r>
                  <a:rPr lang="it-IT" dirty="0" err="1">
                    <a:solidFill>
                      <a:schemeClr val="tx2"/>
                    </a:solidFill>
                  </a:rPr>
                  <a:t>adversarial</a:t>
                </a:r>
                <a:r>
                  <a:rPr lang="it-IT" dirty="0">
                    <a:solidFill>
                      <a:schemeClr val="tx2"/>
                    </a:solidFill>
                  </a:rPr>
                  <a:t> </a:t>
                </a:r>
                <a:r>
                  <a:rPr lang="it-IT" dirty="0" err="1">
                    <a:solidFill>
                      <a:schemeClr val="tx2"/>
                    </a:solidFill>
                  </a:rPr>
                  <a:t>loss</a:t>
                </a:r>
                <a:r>
                  <a:rPr lang="it-IT" dirty="0">
                    <a:solidFill>
                      <a:schemeClr val="tx2"/>
                    </a:solidFill>
                  </a:rPr>
                  <a:t> </a:t>
                </a:r>
                <a:r>
                  <a:rPr lang="en-GB" dirty="0">
                    <a:solidFill>
                      <a:schemeClr val="tx2"/>
                    </a:solidFill>
                  </a:rPr>
                  <a:t>function: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𝓛</m:t>
                          </m:r>
                        </m:e>
                        <m:sub>
                          <m:r>
                            <a:rPr lang="it-IT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it-IT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it-IT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it-IT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it-IT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~</m:t>
                          </m:r>
                          <m:r>
                            <a:rPr lang="it-IT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𝒩</m:t>
                          </m:r>
                        </m:sub>
                      </m:sSub>
                      <m:r>
                        <a:rPr lang="it-IT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it-IT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it-IT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t-IT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it-IT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it-IT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)]</m:t>
                      </m:r>
                    </m:oMath>
                  </m:oMathPara>
                </a14:m>
                <a:endParaRPr lang="en-GB" dirty="0">
                  <a:solidFill>
                    <a:schemeClr val="tx2"/>
                  </a:solidFill>
                </a:endParaRPr>
              </a:p>
            </p:txBody>
          </p:sp>
        </mc:Choice>
        <mc:Fallback>
          <p:sp>
            <p:nvSpPr>
              <p:cNvPr id="5" name="CasellaDiTesto 4">
                <a:extLst>
                  <a:ext uri="{FF2B5EF4-FFF2-40B4-BE49-F238E27FC236}">
                    <a16:creationId xmlns:a16="http://schemas.microsoft.com/office/drawing/2014/main" id="{A4D156F4-729A-3944-8C04-ECDB869DD8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5235" y="6021287"/>
                <a:ext cx="6819901" cy="553998"/>
              </a:xfrm>
              <a:prstGeom prst="rect">
                <a:avLst/>
              </a:prstGeom>
              <a:blipFill>
                <a:blip r:embed="rId5"/>
                <a:stretch>
                  <a:fillRect l="-2045" t="-13636" b="-2045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087611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Method: Generator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D1AF1AB2-0504-45AE-9787-38AE802D16D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385" r="-150"/>
          <a:stretch/>
        </p:blipFill>
        <p:spPr>
          <a:xfrm>
            <a:off x="1409641" y="2170947"/>
            <a:ext cx="9372718" cy="4315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062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it-IT" dirty="0"/>
              <a:t>Method: Self-</a:t>
            </a:r>
            <a:r>
              <a:rPr lang="it-IT" dirty="0" err="1"/>
              <a:t>Supervised</a:t>
            </a:r>
            <a:r>
              <a:rPr lang="it-IT" dirty="0"/>
              <a:t> Discriminator </a:t>
            </a:r>
          </a:p>
        </p:txBody>
      </p:sp>
      <p:pic>
        <p:nvPicPr>
          <p:cNvPr id="1026" name="Picture 2" descr="Diagram&#10;&#10;Description automatically generated">
            <a:extLst>
              <a:ext uri="{FF2B5EF4-FFF2-40B4-BE49-F238E27FC236}">
                <a16:creationId xmlns:a16="http://schemas.microsoft.com/office/drawing/2014/main" id="{1AEF346E-108B-214C-BB85-AC2A5A9B18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443" y="2317796"/>
            <a:ext cx="10941114" cy="3973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5521645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o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66F1C100-1D2B-4BEA-AD01-C4F230B3B965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1c2eb7a32e66fb6e4260f3771546a5e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04e1f6479c48b08974ba73b5ca973489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1F69AFF4-BB30-4BA0-AD22-82CC3C43276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A0CF3B2-1F0F-4FC5-8002-3E4869ABAD5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EBC12AA-1C15-4500-BC9C-8EE83A441DE9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366</TotalTime>
  <Words>1001</Words>
  <Application>Microsoft Macintosh PowerPoint</Application>
  <PresentationFormat>Widescreen</PresentationFormat>
  <Paragraphs>113</Paragraphs>
  <Slides>22</Slides>
  <Notes>20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22</vt:i4>
      </vt:variant>
    </vt:vector>
  </HeadingPairs>
  <TitlesOfParts>
    <vt:vector size="28" baseType="lpstr">
      <vt:lpstr>Arial</vt:lpstr>
      <vt:lpstr>Calibri</vt:lpstr>
      <vt:lpstr>Cambria Math</vt:lpstr>
      <vt:lpstr>Gill Sans MT</vt:lpstr>
      <vt:lpstr>Wingdings 2</vt:lpstr>
      <vt:lpstr>Dividendo</vt:lpstr>
      <vt:lpstr>FastGAN: Faster and Stabilized GAN</vt:lpstr>
      <vt:lpstr>Introduction</vt:lpstr>
      <vt:lpstr>IMPLEMENTATION</vt:lpstr>
      <vt:lpstr>Gan’s Problems</vt:lpstr>
      <vt:lpstr>FastGAN Solution</vt:lpstr>
      <vt:lpstr>FastGAN method</vt:lpstr>
      <vt:lpstr>Method: Skip-Layer Channel-Wise Excitation</vt:lpstr>
      <vt:lpstr>Method: Generator</vt:lpstr>
      <vt:lpstr>Method: Self-Supervised Discriminator </vt:lpstr>
      <vt:lpstr>Method: Self-Supervised Discriminator </vt:lpstr>
      <vt:lpstr>other methods</vt:lpstr>
      <vt:lpstr>Metric: FID</vt:lpstr>
      <vt:lpstr>dataset</vt:lpstr>
      <vt:lpstr>RESULTS</vt:lpstr>
      <vt:lpstr>RESULTS</vt:lpstr>
      <vt:lpstr>SUMMARIZING THE RESULTS</vt:lpstr>
      <vt:lpstr>Comparison: panda dataset</vt:lpstr>
      <vt:lpstr>Comparison: dogs dataset</vt:lpstr>
      <vt:lpstr>Comparison: grumpy cat dataset</vt:lpstr>
      <vt:lpstr>COMPARISON WITH ORIGINAL WORK</vt:lpstr>
      <vt:lpstr>Conclusions</vt:lpstr>
      <vt:lpstr>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FastGAN: Faster and Stabilized GAN</dc:title>
  <dc:creator>valentina sisti</dc:creator>
  <cp:lastModifiedBy>Mauro Ficorella</cp:lastModifiedBy>
  <cp:revision>40</cp:revision>
  <dcterms:created xsi:type="dcterms:W3CDTF">2021-04-22T08:10:40Z</dcterms:created>
  <dcterms:modified xsi:type="dcterms:W3CDTF">2021-04-28T09:43:24Z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